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6"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E7B63-DED5-4C0C-A870-490688E55E08}" type="datetimeFigureOut">
              <a:rPr lang="en-US" smtClean="0"/>
              <a:pPr/>
              <a:t>11/20/2011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1ECA1-2837-40B2-8351-A1071BFCF3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3.bp.blogspot.com/_gGjH9JKuloU/TBmbayEshyI/AAAAAAAABc4/1UiopvxXcaQ/s1600/OrnateFrame.JPG"/>
          <p:cNvPicPr>
            <a:picLocks noChangeAspect="1" noChangeArrowheads="1"/>
          </p:cNvPicPr>
          <p:nvPr/>
        </p:nvPicPr>
        <p:blipFill>
          <a:blip r:embed="rId2" cstate="print"/>
          <a:srcRect/>
          <a:stretch>
            <a:fillRect/>
          </a:stretch>
        </p:blipFill>
        <p:spPr bwMode="auto">
          <a:xfrm>
            <a:off x="-914400" y="-914400"/>
            <a:ext cx="11353800" cy="8305800"/>
          </a:xfrm>
          <a:prstGeom prst="rect">
            <a:avLst/>
          </a:prstGeom>
          <a:noFill/>
        </p:spPr>
      </p:pic>
      <p:sp>
        <p:nvSpPr>
          <p:cNvPr id="2" name="Title 1"/>
          <p:cNvSpPr>
            <a:spLocks noGrp="1"/>
          </p:cNvSpPr>
          <p:nvPr>
            <p:ph type="ctrTitle"/>
          </p:nvPr>
        </p:nvSpPr>
        <p:spPr>
          <a:xfrm>
            <a:off x="685800" y="1676400"/>
            <a:ext cx="7772400" cy="1470025"/>
          </a:xfrm>
        </p:spPr>
        <p:txBody>
          <a:bodyPr>
            <a:noAutofit/>
          </a:bodyPr>
          <a:lstStyle/>
          <a:p>
            <a:r>
              <a:rPr lang="en-US" sz="9600" dirty="0" smtClean="0">
                <a:latin typeface="Edwardian Script ITC" pitchFamily="66" charset="0"/>
              </a:rPr>
              <a:t>Baroque Sculpture</a:t>
            </a:r>
            <a:endParaRPr lang="en-US" sz="9600" dirty="0">
              <a:latin typeface="Edwardian Script ITC" pitchFamily="66" charset="0"/>
            </a:endParaRPr>
          </a:p>
        </p:txBody>
      </p:sp>
      <p:sp>
        <p:nvSpPr>
          <p:cNvPr id="3" name="Subtitle 2"/>
          <p:cNvSpPr>
            <a:spLocks noGrp="1"/>
          </p:cNvSpPr>
          <p:nvPr>
            <p:ph type="subTitle" idx="1"/>
          </p:nvPr>
        </p:nvSpPr>
        <p:spPr/>
        <p:txBody>
          <a:bodyPr>
            <a:normAutofit/>
          </a:bodyPr>
          <a:lstStyle/>
          <a:p>
            <a:r>
              <a:rPr lang="en-US" sz="3600" dirty="0" smtClean="0">
                <a:solidFill>
                  <a:schemeClr val="tx1">
                    <a:lumMod val="85000"/>
                    <a:lumOff val="15000"/>
                  </a:schemeClr>
                </a:solidFill>
                <a:latin typeface="Edwardian Script ITC" pitchFamily="66" charset="0"/>
              </a:rPr>
              <a:t>By: Casey Barrett</a:t>
            </a:r>
          </a:p>
          <a:p>
            <a:r>
              <a:rPr lang="en-US" sz="3600" dirty="0" smtClean="0">
                <a:solidFill>
                  <a:schemeClr val="tx1">
                    <a:lumMod val="85000"/>
                    <a:lumOff val="15000"/>
                  </a:schemeClr>
                </a:solidFill>
                <a:latin typeface="Edwardian Script ITC" pitchFamily="66" charset="0"/>
              </a:rPr>
              <a:t>(Group Project)</a:t>
            </a:r>
            <a:endParaRPr lang="en-US" sz="3600" dirty="0">
              <a:solidFill>
                <a:schemeClr val="tx1">
                  <a:lumMod val="85000"/>
                  <a:lumOff val="15000"/>
                </a:schemeClr>
              </a:solidFill>
              <a:latin typeface="Edwardian Script ITC"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3.bp.blogspot.com/_gGjH9JKuloU/TBmbayEshyI/AAAAAAAABc4/1UiopvxXcaQ/s1600/OrnateFrame.JPG"/>
          <p:cNvPicPr>
            <a:picLocks noChangeAspect="1" noChangeArrowheads="1"/>
          </p:cNvPicPr>
          <p:nvPr/>
        </p:nvPicPr>
        <p:blipFill>
          <a:blip r:embed="rId2" cstate="print"/>
          <a:srcRect/>
          <a:stretch>
            <a:fillRect/>
          </a:stretch>
        </p:blipFill>
        <p:spPr bwMode="auto">
          <a:xfrm>
            <a:off x="-914400" y="-914400"/>
            <a:ext cx="11353800" cy="8305800"/>
          </a:xfrm>
          <a:prstGeom prst="rect">
            <a:avLst/>
          </a:prstGeom>
          <a:noFill/>
        </p:spPr>
      </p:pic>
      <p:sp>
        <p:nvSpPr>
          <p:cNvPr id="5" name="TextBox 4"/>
          <p:cNvSpPr txBox="1"/>
          <p:nvPr/>
        </p:nvSpPr>
        <p:spPr>
          <a:xfrm>
            <a:off x="1447800" y="2209800"/>
            <a:ext cx="6248400" cy="1569660"/>
          </a:xfrm>
          <a:prstGeom prst="rect">
            <a:avLst/>
          </a:prstGeom>
          <a:noFill/>
        </p:spPr>
        <p:txBody>
          <a:bodyPr wrap="square" rtlCol="0">
            <a:spAutoFit/>
          </a:bodyPr>
          <a:lstStyle/>
          <a:p>
            <a:pPr algn="ctr"/>
            <a:r>
              <a:rPr lang="en-US" sz="9600" dirty="0" smtClean="0">
                <a:latin typeface="Edwardian Script ITC" pitchFamily="66" charset="0"/>
              </a:rPr>
              <a:t>The End</a:t>
            </a:r>
            <a:endParaRPr lang="en-US" sz="9600" dirty="0">
              <a:latin typeface="Edwardian Script ITC"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Works Cited</a:t>
            </a:r>
            <a:endParaRPr lang="en-US" sz="1800" dirty="0"/>
          </a:p>
        </p:txBody>
      </p:sp>
      <p:sp>
        <p:nvSpPr>
          <p:cNvPr id="3" name="Content Placeholder 2"/>
          <p:cNvSpPr>
            <a:spLocks noGrp="1"/>
          </p:cNvSpPr>
          <p:nvPr>
            <p:ph idx="1"/>
          </p:nvPr>
        </p:nvSpPr>
        <p:spPr>
          <a:xfrm>
            <a:off x="457200" y="990600"/>
            <a:ext cx="8229600" cy="5211763"/>
          </a:xfrm>
        </p:spPr>
        <p:txBody>
          <a:bodyPr>
            <a:normAutofit/>
          </a:bodyPr>
          <a:lstStyle/>
          <a:p>
            <a:endParaRPr lang="en-US" sz="1100" dirty="0" smtClean="0"/>
          </a:p>
          <a:p>
            <a:r>
              <a:rPr lang="en-US" sz="1100" dirty="0" err="1" smtClean="0"/>
              <a:t>Fiero</a:t>
            </a:r>
            <a:r>
              <a:rPr lang="en-US" sz="1100" dirty="0" smtClean="0"/>
              <a:t>, Gloria K. "Ch. 20-22." </a:t>
            </a:r>
            <a:r>
              <a:rPr lang="en-US" sz="1100" i="1" dirty="0" smtClean="0"/>
              <a:t>The Humanistic Tradition</a:t>
            </a:r>
            <a:r>
              <a:rPr lang="en-US" sz="1100" dirty="0" smtClean="0"/>
              <a:t>. Sixth ed. Vol. 4. New York: McGraw-Hill, 2011. 2-75. Print</a:t>
            </a:r>
          </a:p>
          <a:p>
            <a:r>
              <a:rPr lang="en-US" sz="1100" dirty="0" err="1" smtClean="0"/>
              <a:t>Carley</a:t>
            </a:r>
            <a:r>
              <a:rPr lang="en-US" sz="1100" dirty="0" smtClean="0"/>
              <a:t>. "We're Making Progress!" </a:t>
            </a:r>
            <a:r>
              <a:rPr lang="en-US" sz="1100" i="1" dirty="0" smtClean="0"/>
              <a:t>Honey and The Moon</a:t>
            </a:r>
            <a:r>
              <a:rPr lang="en-US" sz="1100" dirty="0" smtClean="0"/>
              <a:t>. </a:t>
            </a:r>
            <a:r>
              <a:rPr lang="en-US" sz="1100" dirty="0" err="1" smtClean="0"/>
              <a:t>Blogspot</a:t>
            </a:r>
            <a:r>
              <a:rPr lang="en-US" sz="1100" dirty="0" smtClean="0"/>
              <a:t>, 16 June 2010. Web. 20 Nov. 2011. &lt;http://honeyandthemoondesign.blogspot.com/2010/06/were-making-progress.html&gt;.</a:t>
            </a:r>
          </a:p>
          <a:p>
            <a:r>
              <a:rPr lang="en-US" sz="1100" dirty="0" smtClean="0"/>
              <a:t>Adriana. "The Influence of Art History on Modern Design â€“ Baroque Style." </a:t>
            </a:r>
            <a:r>
              <a:rPr lang="en-US" sz="1100" i="1" dirty="0" smtClean="0"/>
              <a:t>Pixel77.com</a:t>
            </a:r>
            <a:r>
              <a:rPr lang="en-US" sz="1100" dirty="0" smtClean="0"/>
              <a:t>. Pixel77, 20 July 2010. Web. 20 Nov. 2011. &lt;The Influence of Art History on Modern Design â€“ Baroque Style&gt;.</a:t>
            </a:r>
          </a:p>
          <a:p>
            <a:r>
              <a:rPr lang="en-US" sz="1100" dirty="0" smtClean="0"/>
              <a:t>"ORNATE FRAME - Public Domain Clip Art Image." </a:t>
            </a:r>
            <a:r>
              <a:rPr lang="en-US" sz="1100" i="1" dirty="0" err="1" smtClean="0"/>
              <a:t>WPClipart</a:t>
            </a:r>
            <a:r>
              <a:rPr lang="en-US" sz="1100" i="1" dirty="0" smtClean="0"/>
              <a:t> Is a Collection of High-quality Artwork and Photos Optimized for Use with Word Processors and Inkjet Printers.</a:t>
            </a:r>
            <a:r>
              <a:rPr lang="en-US" sz="1100" dirty="0" smtClean="0"/>
              <a:t> </a:t>
            </a:r>
            <a:r>
              <a:rPr lang="en-US" sz="1100" dirty="0" err="1" smtClean="0"/>
              <a:t>WPClipart</a:t>
            </a:r>
            <a:r>
              <a:rPr lang="en-US" sz="1100" dirty="0" smtClean="0"/>
              <a:t>. Web. 20 Nov. 2011. &lt;http://www.wpclipart.com/page_frames/picture_frames/ornate_frame.png.html&gt;.</a:t>
            </a:r>
          </a:p>
          <a:p>
            <a:r>
              <a:rPr lang="en-US" sz="1100" dirty="0" smtClean="0"/>
              <a:t>"Piazza </a:t>
            </a:r>
            <a:r>
              <a:rPr lang="en-US" sz="1100" dirty="0" err="1" smtClean="0"/>
              <a:t>Navona</a:t>
            </a:r>
            <a:r>
              <a:rPr lang="en-US" sz="1100" dirty="0" smtClean="0"/>
              <a:t>." </a:t>
            </a:r>
            <a:r>
              <a:rPr lang="en-US" sz="1100" i="1" dirty="0" smtClean="0"/>
              <a:t>Gothereguide.com</a:t>
            </a:r>
            <a:r>
              <a:rPr lang="en-US" sz="1100" dirty="0" smtClean="0"/>
              <a:t>. Gothereguide.com. Web. 20 Nov. 2011. &lt;http://www.gothereguide.com/piazza+navona+rome-place&gt;.</a:t>
            </a:r>
          </a:p>
          <a:p>
            <a:r>
              <a:rPr lang="en-US" sz="1100" dirty="0" smtClean="0"/>
              <a:t>"Bernini - </a:t>
            </a:r>
            <a:r>
              <a:rPr lang="en-US" sz="1100" dirty="0" err="1" smtClean="0"/>
              <a:t>Smarthistory</a:t>
            </a:r>
            <a:r>
              <a:rPr lang="en-US" sz="1100" dirty="0" smtClean="0"/>
              <a:t>." </a:t>
            </a:r>
            <a:r>
              <a:rPr lang="en-US" sz="1100" i="1" dirty="0" err="1" smtClean="0"/>
              <a:t>Smarthistory</a:t>
            </a:r>
            <a:r>
              <a:rPr lang="en-US" sz="1100" i="1" dirty="0" smtClean="0"/>
              <a:t>: a Multimedia Web-book about Art and Art History</a:t>
            </a:r>
            <a:r>
              <a:rPr lang="en-US" sz="1100" dirty="0" smtClean="0"/>
              <a:t>. </a:t>
            </a:r>
            <a:r>
              <a:rPr lang="en-US" sz="1100" dirty="0" err="1" smtClean="0"/>
              <a:t>KhanAcademy</a:t>
            </a:r>
            <a:r>
              <a:rPr lang="en-US" sz="1100" dirty="0" smtClean="0"/>
              <a:t>. Web. 20 Nov. 2011. &lt;http://smarthistory.khanacademy.org/Bernini-David&gt;.</a:t>
            </a:r>
          </a:p>
          <a:p>
            <a:r>
              <a:rPr lang="en-US" sz="1100" dirty="0" smtClean="0"/>
              <a:t>Sesl2. "</a:t>
            </a:r>
            <a:r>
              <a:rPr lang="en-US" sz="1100" dirty="0" err="1" smtClean="0"/>
              <a:t>Ecstacy</a:t>
            </a:r>
            <a:r>
              <a:rPr lang="en-US" sz="1100" dirty="0" smtClean="0"/>
              <a:t> of St. Teresa | Sesl2's Blog." </a:t>
            </a:r>
            <a:r>
              <a:rPr lang="en-US" sz="1100" i="1" dirty="0" smtClean="0"/>
              <a:t>Sesl2's Blog | Just Another WordPress.com Site</a:t>
            </a:r>
            <a:r>
              <a:rPr lang="en-US" sz="1100" dirty="0" smtClean="0"/>
              <a:t>. Wordpress.com, 19 June 2010. Web. 20 Nov. 2011. &lt;http://sesl2.wordpress.com/2010/06/19/ecstacy-of-st-teresa/&gt;.</a:t>
            </a:r>
          </a:p>
          <a:p>
            <a:r>
              <a:rPr lang="en-US" sz="1100" dirty="0" smtClean="0"/>
              <a:t>"Apollo Attended by Nymphs." </a:t>
            </a:r>
            <a:r>
              <a:rPr lang="en-US" sz="1100" i="1" dirty="0" smtClean="0"/>
              <a:t>Usc.edu</a:t>
            </a:r>
            <a:r>
              <a:rPr lang="en-US" sz="1100" dirty="0" smtClean="0"/>
              <a:t>. </a:t>
            </a:r>
            <a:r>
              <a:rPr lang="en-US" sz="1100" dirty="0" err="1" smtClean="0"/>
              <a:t>Usc</a:t>
            </a:r>
            <a:r>
              <a:rPr lang="en-US" sz="1100" dirty="0" smtClean="0"/>
              <a:t>. Web. 20 Nov. 2011. &lt;http://www.usc.edu/programs/cst/deadfiles/lacasis/ansc100/library/images/126.html&gt;.</a:t>
            </a:r>
          </a:p>
          <a:p>
            <a:r>
              <a:rPr lang="en-US" sz="1100" dirty="0" err="1" smtClean="0"/>
              <a:t>CRWInc</a:t>
            </a:r>
            <a:r>
              <a:rPr lang="en-US" sz="1100" dirty="0" smtClean="0"/>
              <a:t>. "16 X 16 BLUE MARBLE LOOK CERAMIC TILE - Detroit - Everything Else - Detroit Tile and Ceramic." </a:t>
            </a:r>
            <a:r>
              <a:rPr lang="en-US" sz="1100" i="1" dirty="0" smtClean="0"/>
              <a:t>Detroit Classifieds, Detroit Free Classifieds, Detroit Online Classifieds | OLX.com</a:t>
            </a:r>
            <a:r>
              <a:rPr lang="en-US" sz="1100" dirty="0" smtClean="0"/>
              <a:t>. OLX. Web. 20 Nov. 2011. &lt;http://detroit.olx.com/16-x-16-blue-marble-look-ceramic-tile-iid-61654927&gt;.</a:t>
            </a:r>
          </a:p>
          <a:p>
            <a:r>
              <a:rPr lang="en-US" sz="1100" dirty="0" smtClean="0"/>
              <a:t>Taylor, </a:t>
            </a:r>
            <a:r>
              <a:rPr lang="en-US" sz="1100" dirty="0" err="1" smtClean="0"/>
              <a:t>Jarod</a:t>
            </a:r>
            <a:r>
              <a:rPr lang="en-US" sz="1100" dirty="0" smtClean="0"/>
              <a:t>. "5 Free Hi-Res Grunge Concrete Textures | </a:t>
            </a:r>
            <a:r>
              <a:rPr lang="en-US" sz="1100" dirty="0" err="1" smtClean="0"/>
              <a:t>Jarod</a:t>
            </a:r>
            <a:r>
              <a:rPr lang="en-US" sz="1100" dirty="0" smtClean="0"/>
              <a:t> Taylor Web Designer &amp; Developer." </a:t>
            </a:r>
            <a:r>
              <a:rPr lang="en-US" sz="1100" i="1" dirty="0" err="1" smtClean="0"/>
              <a:t>Jarod</a:t>
            </a:r>
            <a:r>
              <a:rPr lang="en-US" sz="1100" i="1" dirty="0" smtClean="0"/>
              <a:t> Taylor - Web Design &amp; Web Development</a:t>
            </a:r>
            <a:r>
              <a:rPr lang="en-US" sz="1100" dirty="0" smtClean="0"/>
              <a:t>. Wordpress.com, 8 Jan. 2009. Web. 20 Nov. 2011. &lt;http://jarodtaylor.com/blog/free-hi-res-concrete-textures/&gt;.</a:t>
            </a:r>
          </a:p>
          <a:p>
            <a:r>
              <a:rPr lang="en-US" sz="1100" dirty="0" err="1" smtClean="0"/>
              <a:t>Artifex</a:t>
            </a:r>
            <a:r>
              <a:rPr lang="en-US" sz="1100" dirty="0" smtClean="0"/>
              <a:t> Textures. "Metal Textures - a Set on </a:t>
            </a:r>
            <a:r>
              <a:rPr lang="en-US" sz="1100" dirty="0" err="1" smtClean="0"/>
              <a:t>Flickr</a:t>
            </a:r>
            <a:r>
              <a:rPr lang="en-US" sz="1100" dirty="0" smtClean="0"/>
              <a:t>." </a:t>
            </a:r>
            <a:r>
              <a:rPr lang="en-US" sz="1100" i="1" dirty="0" smtClean="0"/>
              <a:t>Welcome to </a:t>
            </a:r>
            <a:r>
              <a:rPr lang="en-US" sz="1100" i="1" dirty="0" err="1" smtClean="0"/>
              <a:t>Flickr</a:t>
            </a:r>
            <a:r>
              <a:rPr lang="en-US" sz="1100" i="1" dirty="0" smtClean="0"/>
              <a:t> - Photo Sharing</a:t>
            </a:r>
            <a:r>
              <a:rPr lang="en-US" sz="1100" dirty="0" smtClean="0"/>
              <a:t>. </a:t>
            </a:r>
            <a:r>
              <a:rPr lang="en-US" sz="1100" dirty="0" err="1" smtClean="0"/>
              <a:t>Flickr</a:t>
            </a:r>
            <a:r>
              <a:rPr lang="en-US" sz="1100" dirty="0" smtClean="0"/>
              <a:t>, 28 Mar. 2011. Web. 20 Nov. 2011. &lt;http://www.flickr.com/photos/artifex_textures/sets/72157626253274837/detail/&gt;.</a:t>
            </a:r>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descr="http://www.pixel77.com/wp-content/uploads/2010/07/baroque-floral-frame.jpg"/>
          <p:cNvPicPr>
            <a:picLocks noChangeAspect="1" noChangeArrowheads="1"/>
          </p:cNvPicPr>
          <p:nvPr/>
        </p:nvPicPr>
        <p:blipFill>
          <a:blip r:embed="rId2" cstate="print"/>
          <a:srcRect/>
          <a:stretch>
            <a:fillRect/>
          </a:stretch>
        </p:blipFill>
        <p:spPr bwMode="auto">
          <a:xfrm>
            <a:off x="-304800" y="-304800"/>
            <a:ext cx="9982200" cy="7391400"/>
          </a:xfrm>
          <a:prstGeom prst="rect">
            <a:avLst/>
          </a:prstGeom>
          <a:noFill/>
        </p:spPr>
      </p:pic>
      <p:sp>
        <p:nvSpPr>
          <p:cNvPr id="5" name="TextBox 4"/>
          <p:cNvSpPr txBox="1"/>
          <p:nvPr/>
        </p:nvSpPr>
        <p:spPr>
          <a:xfrm>
            <a:off x="3733800" y="990600"/>
            <a:ext cx="3352800" cy="369332"/>
          </a:xfrm>
          <a:prstGeom prst="rect">
            <a:avLst/>
          </a:prstGeom>
          <a:noFill/>
        </p:spPr>
        <p:txBody>
          <a:bodyPr wrap="square" rtlCol="0">
            <a:spAutoFit/>
          </a:bodyPr>
          <a:lstStyle/>
          <a:p>
            <a:r>
              <a:rPr lang="en-US" dirty="0" smtClean="0"/>
              <a:t>Overseas travel, the rising wealth,</a:t>
            </a:r>
            <a:endParaRPr lang="en-US" dirty="0"/>
          </a:p>
        </p:txBody>
      </p:sp>
      <p:sp>
        <p:nvSpPr>
          <p:cNvPr id="6" name="TextBox 5"/>
          <p:cNvSpPr txBox="1"/>
          <p:nvPr/>
        </p:nvSpPr>
        <p:spPr>
          <a:xfrm>
            <a:off x="3657600" y="1219200"/>
            <a:ext cx="3048000" cy="369332"/>
          </a:xfrm>
          <a:prstGeom prst="rect">
            <a:avLst/>
          </a:prstGeom>
          <a:noFill/>
        </p:spPr>
        <p:txBody>
          <a:bodyPr wrap="square" rtlCol="0">
            <a:spAutoFit/>
          </a:bodyPr>
          <a:lstStyle/>
          <a:p>
            <a:r>
              <a:rPr lang="en-US" dirty="0" smtClean="0"/>
              <a:t>and newly developed theories</a:t>
            </a:r>
            <a:endParaRPr lang="en-US" dirty="0"/>
          </a:p>
        </p:txBody>
      </p:sp>
      <p:sp>
        <p:nvSpPr>
          <p:cNvPr id="7" name="TextBox 6"/>
          <p:cNvSpPr txBox="1"/>
          <p:nvPr/>
        </p:nvSpPr>
        <p:spPr>
          <a:xfrm>
            <a:off x="3505200" y="1447800"/>
            <a:ext cx="2971800" cy="369332"/>
          </a:xfrm>
          <a:prstGeom prst="rect">
            <a:avLst/>
          </a:prstGeom>
          <a:noFill/>
        </p:spPr>
        <p:txBody>
          <a:bodyPr wrap="square" rtlCol="0">
            <a:spAutoFit/>
          </a:bodyPr>
          <a:lstStyle/>
          <a:p>
            <a:r>
              <a:rPr lang="en-US" dirty="0"/>
              <a:t>p</a:t>
            </a:r>
            <a:r>
              <a:rPr lang="en-US" dirty="0" smtClean="0"/>
              <a:t>rovided the context for the</a:t>
            </a:r>
            <a:endParaRPr lang="en-US" dirty="0"/>
          </a:p>
        </p:txBody>
      </p:sp>
      <p:sp>
        <p:nvSpPr>
          <p:cNvPr id="8" name="TextBox 7"/>
          <p:cNvSpPr txBox="1"/>
          <p:nvPr/>
        </p:nvSpPr>
        <p:spPr>
          <a:xfrm>
            <a:off x="3352800" y="1676400"/>
            <a:ext cx="3200400" cy="369332"/>
          </a:xfrm>
          <a:prstGeom prst="rect">
            <a:avLst/>
          </a:prstGeom>
          <a:noFill/>
        </p:spPr>
        <p:txBody>
          <a:bodyPr wrap="square" rtlCol="0">
            <a:spAutoFit/>
          </a:bodyPr>
          <a:lstStyle/>
          <a:p>
            <a:r>
              <a:rPr lang="en-US" dirty="0" smtClean="0"/>
              <a:t>Baroque style to emerge. With</a:t>
            </a:r>
            <a:endParaRPr lang="en-US" dirty="0"/>
          </a:p>
        </p:txBody>
      </p:sp>
      <p:sp>
        <p:nvSpPr>
          <p:cNvPr id="9" name="TextBox 8"/>
          <p:cNvSpPr txBox="1"/>
          <p:nvPr/>
        </p:nvSpPr>
        <p:spPr>
          <a:xfrm>
            <a:off x="3124200" y="1905000"/>
            <a:ext cx="3200400" cy="369332"/>
          </a:xfrm>
          <a:prstGeom prst="rect">
            <a:avLst/>
          </a:prstGeom>
          <a:noFill/>
        </p:spPr>
        <p:txBody>
          <a:bodyPr wrap="square" rtlCol="0">
            <a:spAutoFit/>
          </a:bodyPr>
          <a:lstStyle/>
          <a:p>
            <a:r>
              <a:rPr lang="en-US" dirty="0" smtClean="0"/>
              <a:t>its </a:t>
            </a:r>
            <a:r>
              <a:rPr lang="en-US" dirty="0" err="1" smtClean="0"/>
              <a:t>ornateness</a:t>
            </a:r>
            <a:r>
              <a:rPr lang="en-US" dirty="0" smtClean="0"/>
              <a:t>, spatial grandeur,</a:t>
            </a:r>
            <a:endParaRPr lang="en-US" dirty="0"/>
          </a:p>
        </p:txBody>
      </p:sp>
      <p:sp>
        <p:nvSpPr>
          <p:cNvPr id="10" name="TextBox 9"/>
          <p:cNvSpPr txBox="1"/>
          <p:nvPr/>
        </p:nvSpPr>
        <p:spPr>
          <a:xfrm>
            <a:off x="2286000" y="2133600"/>
            <a:ext cx="4038600" cy="369332"/>
          </a:xfrm>
          <a:prstGeom prst="rect">
            <a:avLst/>
          </a:prstGeom>
          <a:noFill/>
        </p:spPr>
        <p:txBody>
          <a:bodyPr wrap="square" rtlCol="0">
            <a:spAutoFit/>
          </a:bodyPr>
          <a:lstStyle/>
          <a:p>
            <a:r>
              <a:rPr lang="en-US" dirty="0"/>
              <a:t>a</a:t>
            </a:r>
            <a:r>
              <a:rPr lang="en-US" dirty="0" smtClean="0"/>
              <a:t>nd theatrical flamboyance, Baroque had</a:t>
            </a:r>
            <a:endParaRPr lang="en-US" dirty="0"/>
          </a:p>
        </p:txBody>
      </p:sp>
      <p:sp>
        <p:nvSpPr>
          <p:cNvPr id="11" name="TextBox 10"/>
          <p:cNvSpPr txBox="1"/>
          <p:nvPr/>
        </p:nvSpPr>
        <p:spPr>
          <a:xfrm>
            <a:off x="2133600" y="2362200"/>
            <a:ext cx="4191000" cy="369332"/>
          </a:xfrm>
          <a:prstGeom prst="rect">
            <a:avLst/>
          </a:prstGeom>
          <a:noFill/>
        </p:spPr>
        <p:txBody>
          <a:bodyPr wrap="square" rtlCol="0">
            <a:spAutoFit/>
          </a:bodyPr>
          <a:lstStyle/>
          <a:p>
            <a:r>
              <a:rPr lang="en-US" dirty="0"/>
              <a:t>b</a:t>
            </a:r>
            <a:r>
              <a:rPr lang="en-US" dirty="0" smtClean="0"/>
              <a:t>ecome the center piece to an age of </a:t>
            </a:r>
            <a:endParaRPr lang="en-US" dirty="0"/>
          </a:p>
        </p:txBody>
      </p:sp>
      <p:sp>
        <p:nvSpPr>
          <p:cNvPr id="12" name="TextBox 11"/>
          <p:cNvSpPr txBox="1"/>
          <p:nvPr/>
        </p:nvSpPr>
        <p:spPr>
          <a:xfrm>
            <a:off x="2209800" y="2590800"/>
            <a:ext cx="4038600" cy="646331"/>
          </a:xfrm>
          <a:prstGeom prst="rect">
            <a:avLst/>
          </a:prstGeom>
          <a:noFill/>
        </p:spPr>
        <p:txBody>
          <a:bodyPr wrap="square" rtlCol="0">
            <a:spAutoFit/>
          </a:bodyPr>
          <a:lstStyle/>
          <a:p>
            <a:r>
              <a:rPr lang="en-US" dirty="0"/>
              <a:t>v</a:t>
            </a:r>
            <a:r>
              <a:rPr lang="en-US" dirty="0" smtClean="0"/>
              <a:t>ital  expansion. It mirrored religious fervor of the Catholic Reformation (Italy),</a:t>
            </a:r>
            <a:endParaRPr lang="en-US" dirty="0"/>
          </a:p>
        </p:txBody>
      </p:sp>
      <p:sp>
        <p:nvSpPr>
          <p:cNvPr id="13" name="TextBox 12"/>
          <p:cNvSpPr txBox="1"/>
          <p:nvPr/>
        </p:nvSpPr>
        <p:spPr>
          <a:xfrm>
            <a:off x="2133600" y="3124200"/>
            <a:ext cx="5105400" cy="369332"/>
          </a:xfrm>
          <a:prstGeom prst="rect">
            <a:avLst/>
          </a:prstGeom>
          <a:noFill/>
        </p:spPr>
        <p:txBody>
          <a:bodyPr wrap="square" rtlCol="0">
            <a:spAutoFit/>
          </a:bodyPr>
          <a:lstStyle/>
          <a:p>
            <a:r>
              <a:rPr lang="en-US" dirty="0"/>
              <a:t>w</a:t>
            </a:r>
            <a:r>
              <a:rPr lang="en-US" dirty="0" smtClean="0"/>
              <a:t>orked  to glorify royal wealth and majesty (France),</a:t>
            </a:r>
            <a:endParaRPr lang="en-US" dirty="0"/>
          </a:p>
        </p:txBody>
      </p:sp>
      <p:sp>
        <p:nvSpPr>
          <p:cNvPr id="14" name="TextBox 13"/>
          <p:cNvSpPr txBox="1"/>
          <p:nvPr/>
        </p:nvSpPr>
        <p:spPr>
          <a:xfrm>
            <a:off x="2514600" y="3352800"/>
            <a:ext cx="4724400" cy="369332"/>
          </a:xfrm>
          <a:prstGeom prst="rect">
            <a:avLst/>
          </a:prstGeom>
          <a:noFill/>
        </p:spPr>
        <p:txBody>
          <a:bodyPr wrap="square" rtlCol="0">
            <a:spAutoFit/>
          </a:bodyPr>
          <a:lstStyle/>
          <a:p>
            <a:r>
              <a:rPr lang="en-US" dirty="0"/>
              <a:t>c</a:t>
            </a:r>
            <a:r>
              <a:rPr lang="en-US" dirty="0" smtClean="0"/>
              <a:t>onveyed  the self-reflective spirit of Protestant</a:t>
            </a:r>
            <a:endParaRPr lang="en-US" dirty="0"/>
          </a:p>
        </p:txBody>
      </p:sp>
      <p:sp>
        <p:nvSpPr>
          <p:cNvPr id="15" name="TextBox 14"/>
          <p:cNvSpPr txBox="1"/>
          <p:nvPr/>
        </p:nvSpPr>
        <p:spPr>
          <a:xfrm>
            <a:off x="2895600" y="3581400"/>
            <a:ext cx="4114800" cy="923330"/>
          </a:xfrm>
          <a:prstGeom prst="rect">
            <a:avLst/>
          </a:prstGeom>
          <a:noFill/>
        </p:spPr>
        <p:txBody>
          <a:bodyPr wrap="square" rtlCol="0">
            <a:spAutoFit/>
          </a:bodyPr>
          <a:lstStyle/>
          <a:p>
            <a:r>
              <a:rPr lang="en-US" dirty="0" err="1"/>
              <a:t>d</a:t>
            </a:r>
            <a:r>
              <a:rPr lang="en-US" dirty="0" err="1" smtClean="0"/>
              <a:t>evotionalism</a:t>
            </a:r>
            <a:r>
              <a:rPr lang="en-US" dirty="0" smtClean="0"/>
              <a:t>  (Northern Europe), and                          embraced  the new view of the universe from the Scientific Revolution (West).</a:t>
            </a:r>
            <a:endParaRPr lang="en-US" dirty="0"/>
          </a:p>
        </p:txBody>
      </p:sp>
      <p:sp>
        <p:nvSpPr>
          <p:cNvPr id="16" name="TextBox 15"/>
          <p:cNvSpPr txBox="1"/>
          <p:nvPr/>
        </p:nvSpPr>
        <p:spPr>
          <a:xfrm>
            <a:off x="2819400" y="4343400"/>
            <a:ext cx="3352800" cy="646331"/>
          </a:xfrm>
          <a:prstGeom prst="rect">
            <a:avLst/>
          </a:prstGeom>
          <a:noFill/>
        </p:spPr>
        <p:txBody>
          <a:bodyPr wrap="square" rtlCol="0">
            <a:spAutoFit/>
          </a:bodyPr>
          <a:lstStyle/>
          <a:p>
            <a:r>
              <a:rPr lang="en-US" dirty="0" smtClean="0"/>
              <a:t>Flourishing from 1600 to 1750, the Baroque style brought keen </a:t>
            </a:r>
            <a:endParaRPr lang="en-US" dirty="0"/>
          </a:p>
        </p:txBody>
      </p:sp>
      <p:sp>
        <p:nvSpPr>
          <p:cNvPr id="17" name="TextBox 16"/>
          <p:cNvSpPr txBox="1"/>
          <p:nvPr/>
        </p:nvSpPr>
        <p:spPr>
          <a:xfrm>
            <a:off x="2743200" y="4800600"/>
            <a:ext cx="3200400" cy="369332"/>
          </a:xfrm>
          <a:prstGeom prst="rect">
            <a:avLst/>
          </a:prstGeom>
          <a:noFill/>
        </p:spPr>
        <p:txBody>
          <a:bodyPr wrap="square" rtlCol="0">
            <a:spAutoFit/>
          </a:bodyPr>
          <a:lstStyle/>
          <a:p>
            <a:r>
              <a:rPr lang="en-US" dirty="0"/>
              <a:t>n</a:t>
            </a:r>
            <a:r>
              <a:rPr lang="en-US" dirty="0" smtClean="0"/>
              <a:t>aturalism and emotionalism to</a:t>
            </a:r>
            <a:endParaRPr lang="en-US" dirty="0"/>
          </a:p>
        </p:txBody>
      </p:sp>
      <p:sp>
        <p:nvSpPr>
          <p:cNvPr id="18" name="TextBox 17"/>
          <p:cNvSpPr txBox="1"/>
          <p:nvPr/>
        </p:nvSpPr>
        <p:spPr>
          <a:xfrm>
            <a:off x="2590800" y="5029200"/>
            <a:ext cx="3124200" cy="369332"/>
          </a:xfrm>
          <a:prstGeom prst="rect">
            <a:avLst/>
          </a:prstGeom>
          <a:noFill/>
        </p:spPr>
        <p:txBody>
          <a:bodyPr wrap="square" rtlCol="0">
            <a:spAutoFit/>
          </a:bodyPr>
          <a:lstStyle/>
          <a:p>
            <a:r>
              <a:rPr lang="en-US" dirty="0" smtClean="0"/>
              <a:t>Western art. Baroque sculptors</a:t>
            </a:r>
            <a:endParaRPr lang="en-US" dirty="0"/>
          </a:p>
        </p:txBody>
      </p:sp>
      <p:sp>
        <p:nvSpPr>
          <p:cNvPr id="19" name="TextBox 18"/>
          <p:cNvSpPr txBox="1"/>
          <p:nvPr/>
        </p:nvSpPr>
        <p:spPr>
          <a:xfrm>
            <a:off x="2438400" y="5257800"/>
            <a:ext cx="3048000" cy="369332"/>
          </a:xfrm>
          <a:prstGeom prst="rect">
            <a:avLst/>
          </a:prstGeom>
          <a:noFill/>
        </p:spPr>
        <p:txBody>
          <a:bodyPr wrap="square" rtlCol="0">
            <a:spAutoFit/>
          </a:bodyPr>
          <a:lstStyle/>
          <a:p>
            <a:r>
              <a:rPr lang="en-US" dirty="0"/>
              <a:t>u</a:t>
            </a:r>
            <a:r>
              <a:rPr lang="en-US" dirty="0" smtClean="0"/>
              <a:t>sed light and space to convey</a:t>
            </a:r>
            <a:endParaRPr lang="en-US" dirty="0"/>
          </a:p>
        </p:txBody>
      </p:sp>
      <p:sp>
        <p:nvSpPr>
          <p:cNvPr id="20" name="TextBox 19"/>
          <p:cNvSpPr txBox="1"/>
          <p:nvPr/>
        </p:nvSpPr>
        <p:spPr>
          <a:xfrm>
            <a:off x="2286000" y="5486400"/>
            <a:ext cx="3276600" cy="369332"/>
          </a:xfrm>
          <a:prstGeom prst="rect">
            <a:avLst/>
          </a:prstGeom>
          <a:noFill/>
        </p:spPr>
        <p:txBody>
          <a:bodyPr wrap="square" rtlCol="0">
            <a:spAutoFit/>
          </a:bodyPr>
          <a:lstStyle/>
          <a:p>
            <a:r>
              <a:rPr lang="en-US" dirty="0"/>
              <a:t>p</a:t>
            </a:r>
            <a:r>
              <a:rPr lang="en-US" dirty="0" smtClean="0"/>
              <a:t>hysical energy and dramatic</a:t>
            </a:r>
            <a:endParaRPr lang="en-US" dirty="0"/>
          </a:p>
        </p:txBody>
      </p:sp>
      <p:sp>
        <p:nvSpPr>
          <p:cNvPr id="21" name="TextBox 20"/>
          <p:cNvSpPr txBox="1"/>
          <p:nvPr/>
        </p:nvSpPr>
        <p:spPr>
          <a:xfrm>
            <a:off x="2362200" y="5715000"/>
            <a:ext cx="1600200" cy="369332"/>
          </a:xfrm>
          <a:prstGeom prst="rect">
            <a:avLst/>
          </a:prstGeom>
          <a:noFill/>
        </p:spPr>
        <p:txBody>
          <a:bodyPr wrap="square" rtlCol="0">
            <a:spAutoFit/>
          </a:bodyPr>
          <a:lstStyle/>
          <a:p>
            <a:r>
              <a:rPr lang="en-US" dirty="0"/>
              <a:t>m</a:t>
            </a:r>
            <a:r>
              <a:rPr lang="en-US" dirty="0" smtClean="0"/>
              <a:t>ovement.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5364" name="Picture 4" descr="ornate frame"/>
          <p:cNvPicPr>
            <a:picLocks noChangeAspect="1" noChangeArrowheads="1"/>
          </p:cNvPicPr>
          <p:nvPr/>
        </p:nvPicPr>
        <p:blipFill>
          <a:blip r:embed="rId2" cstate="print"/>
          <a:srcRect/>
          <a:stretch>
            <a:fillRect/>
          </a:stretch>
        </p:blipFill>
        <p:spPr bwMode="auto">
          <a:xfrm>
            <a:off x="-533400" y="-304800"/>
            <a:ext cx="9829800" cy="7162800"/>
          </a:xfrm>
          <a:prstGeom prst="rect">
            <a:avLst/>
          </a:prstGeom>
          <a:noFill/>
        </p:spPr>
      </p:pic>
      <p:sp>
        <p:nvSpPr>
          <p:cNvPr id="7" name="TextBox 6"/>
          <p:cNvSpPr txBox="1"/>
          <p:nvPr/>
        </p:nvSpPr>
        <p:spPr>
          <a:xfrm>
            <a:off x="990600" y="685800"/>
            <a:ext cx="5943600" cy="2308324"/>
          </a:xfrm>
          <a:prstGeom prst="rect">
            <a:avLst/>
          </a:prstGeom>
          <a:noFill/>
        </p:spPr>
        <p:txBody>
          <a:bodyPr wrap="square" rtlCol="0">
            <a:spAutoFit/>
          </a:bodyPr>
          <a:lstStyle/>
          <a:p>
            <a:r>
              <a:rPr lang="en-US" dirty="0" smtClean="0"/>
              <a:t>The original Baroque sculptor was </a:t>
            </a:r>
            <a:r>
              <a:rPr lang="en-US" dirty="0" err="1" smtClean="0"/>
              <a:t>Gianlorenzo</a:t>
            </a:r>
            <a:r>
              <a:rPr lang="en-US" dirty="0" smtClean="0"/>
              <a:t> Bernini. He was a modern Caravaggio (original Baroque painter) at the time. He brought the theatrical spirit of Baroque painting to Italian sculpture. Bernini was one of Rome’s leading sculptors in the seventeenth century. Under Bernini’s direction, Rome became the “city of fountains” with the revival of the </a:t>
            </a:r>
            <a:r>
              <a:rPr lang="en-US" i="1" dirty="0" smtClean="0"/>
              <a:t>Fountain of the Four Rivers</a:t>
            </a:r>
            <a:r>
              <a:rPr lang="en-US" dirty="0" smtClean="0"/>
              <a:t>. It was a favorite ornamental device of the Baroque era. </a:t>
            </a:r>
            <a:endParaRPr lang="en-US" dirty="0"/>
          </a:p>
        </p:txBody>
      </p:sp>
      <p:pic>
        <p:nvPicPr>
          <p:cNvPr id="15366" name="Picture 6" descr="Fontana dei Quattro Fiumi Rome"/>
          <p:cNvPicPr>
            <a:picLocks noChangeAspect="1" noChangeArrowheads="1"/>
          </p:cNvPicPr>
          <p:nvPr/>
        </p:nvPicPr>
        <p:blipFill>
          <a:blip r:embed="rId3" cstate="print"/>
          <a:srcRect/>
          <a:stretch>
            <a:fillRect/>
          </a:stretch>
        </p:blipFill>
        <p:spPr bwMode="auto">
          <a:xfrm>
            <a:off x="838200" y="2971800"/>
            <a:ext cx="6248400" cy="4038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4" descr="ornate frame"/>
          <p:cNvPicPr>
            <a:picLocks noChangeAspect="1" noChangeArrowheads="1"/>
          </p:cNvPicPr>
          <p:nvPr/>
        </p:nvPicPr>
        <p:blipFill>
          <a:blip r:embed="rId2" cstate="print"/>
          <a:srcRect/>
          <a:stretch>
            <a:fillRect/>
          </a:stretch>
        </p:blipFill>
        <p:spPr bwMode="auto">
          <a:xfrm rot="10800000">
            <a:off x="-533400" y="-228600"/>
            <a:ext cx="9906000" cy="7239000"/>
          </a:xfrm>
          <a:prstGeom prst="rect">
            <a:avLst/>
          </a:prstGeom>
          <a:noFill/>
        </p:spPr>
      </p:pic>
      <p:sp>
        <p:nvSpPr>
          <p:cNvPr id="7" name="TextBox 6"/>
          <p:cNvSpPr txBox="1"/>
          <p:nvPr/>
        </p:nvSpPr>
        <p:spPr>
          <a:xfrm>
            <a:off x="1828800" y="1219200"/>
            <a:ext cx="6096000" cy="3139321"/>
          </a:xfrm>
          <a:prstGeom prst="rect">
            <a:avLst/>
          </a:prstGeom>
          <a:noFill/>
        </p:spPr>
        <p:txBody>
          <a:bodyPr wrap="square" rtlCol="0">
            <a:spAutoFit/>
          </a:bodyPr>
          <a:lstStyle/>
          <a:p>
            <a:r>
              <a:rPr lang="en-US" dirty="0" smtClean="0"/>
              <a:t>Bernini also challenged Renaissance sculptural tradition by investing it with a virtuosic </a:t>
            </a:r>
          </a:p>
          <a:p>
            <a:r>
              <a:rPr lang="en-US" dirty="0" smtClean="0"/>
              <a:t>naturalism and dramatic </a:t>
            </a:r>
          </a:p>
          <a:p>
            <a:r>
              <a:rPr lang="en-US" dirty="0" smtClean="0"/>
              <a:t>movement. He created his </a:t>
            </a:r>
          </a:p>
          <a:p>
            <a:r>
              <a:rPr lang="en-US" dirty="0" smtClean="0"/>
              <a:t>own </a:t>
            </a:r>
            <a:r>
              <a:rPr lang="en-US" i="1" dirty="0" smtClean="0"/>
              <a:t>David. </a:t>
            </a:r>
            <a:r>
              <a:rPr lang="en-US" dirty="0" smtClean="0"/>
              <a:t>In contrast with</a:t>
            </a:r>
          </a:p>
          <a:p>
            <a:r>
              <a:rPr lang="en-US" dirty="0" smtClean="0"/>
              <a:t>the languid and effeminate</a:t>
            </a:r>
          </a:p>
          <a:p>
            <a:r>
              <a:rPr lang="en-US" dirty="0" smtClean="0"/>
              <a:t>David of Donatello or the </a:t>
            </a:r>
          </a:p>
          <a:p>
            <a:r>
              <a:rPr lang="en-US" dirty="0" smtClean="0"/>
              <a:t>Classically posed hero of </a:t>
            </a:r>
          </a:p>
          <a:p>
            <a:r>
              <a:rPr lang="en-US" dirty="0" smtClean="0"/>
              <a:t>Michelangelo, Bernini’s </a:t>
            </a:r>
          </a:p>
          <a:p>
            <a:r>
              <a:rPr lang="en-US" dirty="0" smtClean="0"/>
              <a:t>David appears in mid-action.</a:t>
            </a:r>
          </a:p>
          <a:p>
            <a:r>
              <a:rPr lang="en-US" dirty="0" smtClean="0"/>
              <a:t>Thus giving it a visual narrative. </a:t>
            </a:r>
            <a:endParaRPr lang="en-US" i="1" dirty="0"/>
          </a:p>
        </p:txBody>
      </p:sp>
      <p:pic>
        <p:nvPicPr>
          <p:cNvPr id="16386" name="Picture 2" descr="http://1.bp.blogspot.com/_z8UUozz3VAM/ScpwwLcUy0I/AAAAAAAAAbo/0VxphCiZp98/s400/bernini-david1.jpg"/>
          <p:cNvPicPr>
            <a:picLocks noChangeAspect="1" noChangeArrowheads="1"/>
          </p:cNvPicPr>
          <p:nvPr/>
        </p:nvPicPr>
        <p:blipFill>
          <a:blip r:embed="rId3" cstate="print"/>
          <a:srcRect/>
          <a:stretch>
            <a:fillRect/>
          </a:stretch>
        </p:blipFill>
        <p:spPr bwMode="auto">
          <a:xfrm>
            <a:off x="4876800" y="1524000"/>
            <a:ext cx="4495800" cy="563326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ornate frame"/>
          <p:cNvPicPr>
            <a:picLocks noChangeAspect="1" noChangeArrowheads="1"/>
          </p:cNvPicPr>
          <p:nvPr/>
        </p:nvPicPr>
        <p:blipFill>
          <a:blip r:embed="rId2" cstate="print"/>
          <a:srcRect/>
          <a:stretch>
            <a:fillRect/>
          </a:stretch>
        </p:blipFill>
        <p:spPr bwMode="auto">
          <a:xfrm>
            <a:off x="-533400" y="-304800"/>
            <a:ext cx="9829800" cy="7162800"/>
          </a:xfrm>
          <a:prstGeom prst="rect">
            <a:avLst/>
          </a:prstGeom>
          <a:noFill/>
        </p:spPr>
      </p:pic>
      <p:sp>
        <p:nvSpPr>
          <p:cNvPr id="5" name="TextBox 4"/>
          <p:cNvSpPr txBox="1"/>
          <p:nvPr/>
        </p:nvSpPr>
        <p:spPr>
          <a:xfrm>
            <a:off x="990600" y="685800"/>
            <a:ext cx="5943600" cy="1200329"/>
          </a:xfrm>
          <a:prstGeom prst="rect">
            <a:avLst/>
          </a:prstGeom>
          <a:noFill/>
        </p:spPr>
        <p:txBody>
          <a:bodyPr wrap="square" rtlCol="0">
            <a:spAutoFit/>
          </a:bodyPr>
          <a:lstStyle/>
          <a:p>
            <a:r>
              <a:rPr lang="en-US" dirty="0" smtClean="0"/>
              <a:t>Bernini’s most important contribution to Baroque religious sculpture was his multimedia masterpiece </a:t>
            </a:r>
            <a:r>
              <a:rPr lang="en-US" i="1" dirty="0" smtClean="0"/>
              <a:t>The Ecstasy of Saint Teresa.</a:t>
            </a:r>
            <a:r>
              <a:rPr lang="en-US" dirty="0" smtClean="0"/>
              <a:t> Bold illusionism heightens the theatrical effect. Sweetness and eroticism dominate this extraordinary image. </a:t>
            </a:r>
            <a:endParaRPr lang="en-US" i="1" dirty="0"/>
          </a:p>
        </p:txBody>
      </p:sp>
      <p:pic>
        <p:nvPicPr>
          <p:cNvPr id="17410" name="Picture 2" descr="http://sesl2.files.wordpress.com/2010/06/baroque-st-teresa3.jpg"/>
          <p:cNvPicPr>
            <a:picLocks noChangeAspect="1" noChangeArrowheads="1"/>
          </p:cNvPicPr>
          <p:nvPr/>
        </p:nvPicPr>
        <p:blipFill>
          <a:blip r:embed="rId3" cstate="print"/>
          <a:srcRect/>
          <a:stretch>
            <a:fillRect/>
          </a:stretch>
        </p:blipFill>
        <p:spPr bwMode="auto">
          <a:xfrm>
            <a:off x="838200" y="2057400"/>
            <a:ext cx="6324600" cy="4800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ornate frame"/>
          <p:cNvPicPr>
            <a:picLocks noChangeAspect="1" noChangeArrowheads="1"/>
          </p:cNvPicPr>
          <p:nvPr/>
        </p:nvPicPr>
        <p:blipFill>
          <a:blip r:embed="rId2" cstate="print"/>
          <a:srcRect/>
          <a:stretch>
            <a:fillRect/>
          </a:stretch>
        </p:blipFill>
        <p:spPr bwMode="auto">
          <a:xfrm rot="10800000">
            <a:off x="-533400" y="-228600"/>
            <a:ext cx="9906000" cy="7239000"/>
          </a:xfrm>
          <a:prstGeom prst="rect">
            <a:avLst/>
          </a:prstGeom>
          <a:noFill/>
        </p:spPr>
      </p:pic>
      <p:sp>
        <p:nvSpPr>
          <p:cNvPr id="5" name="TextBox 4"/>
          <p:cNvSpPr txBox="1"/>
          <p:nvPr/>
        </p:nvSpPr>
        <p:spPr>
          <a:xfrm>
            <a:off x="1828800" y="1219200"/>
            <a:ext cx="6019800" cy="480131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After Bernini leading the way for Baroque sculpture, others began to take their try at it. One of these sculptors was François </a:t>
            </a:r>
            <a:r>
              <a:rPr lang="en-US" dirty="0" err="1" smtClean="0"/>
              <a:t>Girardon</a:t>
            </a:r>
            <a:r>
              <a:rPr lang="en-US" dirty="0" smtClean="0"/>
              <a:t>.  He created </a:t>
            </a:r>
            <a:r>
              <a:rPr lang="en-US" i="1" dirty="0" smtClean="0"/>
              <a:t>Apollo Attended by the Nymphs </a:t>
            </a:r>
            <a:r>
              <a:rPr lang="en-US" dirty="0" smtClean="0"/>
              <a:t>to link the Greek sun god with the French King (Louis XIV) who assigned him the job. </a:t>
            </a:r>
            <a:endParaRPr lang="en-US" dirty="0"/>
          </a:p>
        </p:txBody>
      </p:sp>
      <p:pic>
        <p:nvPicPr>
          <p:cNvPr id="18434" name="Picture 2" descr="http://www.usc.edu/programs/cst/deadfiles/lacasis/ansc100/library/images/126.jpg"/>
          <p:cNvPicPr>
            <a:picLocks noChangeAspect="1" noChangeArrowheads="1"/>
          </p:cNvPicPr>
          <p:nvPr/>
        </p:nvPicPr>
        <p:blipFill>
          <a:blip r:embed="rId3" cstate="print"/>
          <a:srcRect/>
          <a:stretch>
            <a:fillRect/>
          </a:stretch>
        </p:blipFill>
        <p:spPr bwMode="auto">
          <a:xfrm>
            <a:off x="1676400" y="-228600"/>
            <a:ext cx="6324600" cy="4724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ornate frame"/>
          <p:cNvPicPr>
            <a:picLocks noChangeAspect="1" noChangeArrowheads="1"/>
          </p:cNvPicPr>
          <p:nvPr/>
        </p:nvPicPr>
        <p:blipFill>
          <a:blip r:embed="rId2" cstate="print"/>
          <a:srcRect/>
          <a:stretch>
            <a:fillRect/>
          </a:stretch>
        </p:blipFill>
        <p:spPr bwMode="auto">
          <a:xfrm>
            <a:off x="-533400" y="-304800"/>
            <a:ext cx="9829800" cy="7162800"/>
          </a:xfrm>
          <a:prstGeom prst="rect">
            <a:avLst/>
          </a:prstGeom>
          <a:noFill/>
        </p:spPr>
      </p:pic>
      <p:sp>
        <p:nvSpPr>
          <p:cNvPr id="5" name="TextBox 4"/>
          <p:cNvSpPr txBox="1"/>
          <p:nvPr/>
        </p:nvSpPr>
        <p:spPr>
          <a:xfrm>
            <a:off x="990600" y="685800"/>
            <a:ext cx="3276600" cy="2585323"/>
          </a:xfrm>
          <a:prstGeom prst="rect">
            <a:avLst/>
          </a:prstGeom>
          <a:noFill/>
        </p:spPr>
        <p:txBody>
          <a:bodyPr wrap="square" rtlCol="0">
            <a:spAutoFit/>
          </a:bodyPr>
          <a:lstStyle/>
          <a:p>
            <a:r>
              <a:rPr lang="en-US" dirty="0" smtClean="0"/>
              <a:t>Another famous sculptor from the Baroque era who took his try at the art was </a:t>
            </a:r>
            <a:r>
              <a:rPr lang="en-US" dirty="0" err="1" smtClean="0"/>
              <a:t>Aleijadinho</a:t>
            </a:r>
            <a:r>
              <a:rPr lang="en-US" dirty="0" smtClean="0"/>
              <a:t>. </a:t>
            </a:r>
            <a:r>
              <a:rPr lang="en-US" dirty="0" err="1" smtClean="0"/>
              <a:t>Aleijadinho</a:t>
            </a:r>
            <a:r>
              <a:rPr lang="en-US" dirty="0" smtClean="0"/>
              <a:t> was Brazil’s most famous Baroque artist. His </a:t>
            </a:r>
          </a:p>
          <a:p>
            <a:r>
              <a:rPr lang="en-US" dirty="0" smtClean="0"/>
              <a:t>finest work is considered</a:t>
            </a:r>
          </a:p>
          <a:p>
            <a:r>
              <a:rPr lang="en-US" dirty="0" smtClean="0"/>
              <a:t> to be his set of statues of</a:t>
            </a:r>
          </a:p>
          <a:p>
            <a:r>
              <a:rPr lang="en-US" dirty="0" smtClean="0"/>
              <a:t> the </a:t>
            </a:r>
            <a:r>
              <a:rPr lang="en-US" dirty="0" err="1" smtClean="0"/>
              <a:t>Santuario</a:t>
            </a:r>
            <a:r>
              <a:rPr lang="en-US" dirty="0" smtClean="0"/>
              <a:t> de </a:t>
            </a:r>
            <a:r>
              <a:rPr lang="en-US" dirty="0" err="1" smtClean="0"/>
              <a:t>Bom</a:t>
            </a:r>
            <a:r>
              <a:rPr lang="en-US" dirty="0" smtClean="0"/>
              <a:t> Jesus</a:t>
            </a:r>
          </a:p>
          <a:p>
            <a:r>
              <a:rPr lang="en-US" dirty="0" smtClean="0"/>
              <a:t> de </a:t>
            </a:r>
            <a:r>
              <a:rPr lang="en-US" dirty="0" err="1" smtClean="0"/>
              <a:t>Matosinhos</a:t>
            </a:r>
            <a:r>
              <a:rPr lang="en-US" dirty="0" smtClean="0"/>
              <a:t> in </a:t>
            </a:r>
            <a:r>
              <a:rPr lang="en-US" dirty="0" err="1" smtClean="0"/>
              <a:t>Congonhas</a:t>
            </a:r>
            <a:r>
              <a:rPr lang="en-US" dirty="0" smtClean="0"/>
              <a:t>. </a:t>
            </a:r>
            <a:endParaRPr lang="en-US" dirty="0"/>
          </a:p>
        </p:txBody>
      </p:sp>
      <p:pic>
        <p:nvPicPr>
          <p:cNvPr id="20482" name="Picture 2" descr="http://www.pixel77.com/wp-content/uploads/2010/07/3319637054_db60e4341d.jpg"/>
          <p:cNvPicPr>
            <a:picLocks noChangeAspect="1" noChangeArrowheads="1"/>
          </p:cNvPicPr>
          <p:nvPr/>
        </p:nvPicPr>
        <p:blipFill>
          <a:blip r:embed="rId3" cstate="print"/>
          <a:srcRect/>
          <a:stretch>
            <a:fillRect/>
          </a:stretch>
        </p:blipFill>
        <p:spPr bwMode="auto">
          <a:xfrm>
            <a:off x="3886200" y="2057400"/>
            <a:ext cx="5448300" cy="48006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 name="Content Placeholder 19" descr="untitled.bmp"/>
          <p:cNvPicPr>
            <a:picLocks noGrp="1" noChangeAspect="1"/>
          </p:cNvPicPr>
          <p:nvPr>
            <p:ph idx="1"/>
          </p:nvPr>
        </p:nvPicPr>
        <p:blipFill>
          <a:blip r:embed="rId2" cstate="print"/>
          <a:stretch>
            <a:fillRect/>
          </a:stretch>
        </p:blipFill>
        <p:spPr>
          <a:xfrm>
            <a:off x="3376762" y="2906038"/>
            <a:ext cx="2390476" cy="1914286"/>
          </a:xfrm>
        </p:spPr>
      </p:pic>
      <p:pic>
        <p:nvPicPr>
          <p:cNvPr id="4" name="Picture 4" descr="ornate frame"/>
          <p:cNvPicPr>
            <a:picLocks noChangeAspect="1" noChangeArrowheads="1"/>
          </p:cNvPicPr>
          <p:nvPr/>
        </p:nvPicPr>
        <p:blipFill>
          <a:blip r:embed="rId3" cstate="print"/>
          <a:srcRect/>
          <a:stretch>
            <a:fillRect/>
          </a:stretch>
        </p:blipFill>
        <p:spPr bwMode="auto">
          <a:xfrm>
            <a:off x="-533400" y="-304800"/>
            <a:ext cx="9829800" cy="71628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114800" y="609600"/>
            <a:ext cx="2895600" cy="2308324"/>
          </a:xfrm>
          <a:prstGeom prst="rect">
            <a:avLst/>
          </a:prstGeom>
          <a:noFill/>
        </p:spPr>
        <p:txBody>
          <a:bodyPr wrap="square" rtlCol="0">
            <a:spAutoFit/>
          </a:bodyPr>
          <a:lstStyle/>
          <a:p>
            <a:r>
              <a:rPr lang="en-US" dirty="0" smtClean="0"/>
              <a:t>Making sculptures in the Baroque era consisted of using different materials. These materials included marble (most popular), stucco (pliable, light plaster), and bronze. These three were the most common. </a:t>
            </a:r>
            <a:endParaRPr lang="en-US" dirty="0"/>
          </a:p>
        </p:txBody>
      </p:sp>
      <p:pic>
        <p:nvPicPr>
          <p:cNvPr id="1028" name="Picture 4" descr="https://encrypted-tbn3.google.com/images?q=tbn:ANd9GcSMKz3j7YMqBGtpk8WQkoWy-nFq9oKR6eEeP50Xerd7MmEuGxgJ"/>
          <p:cNvPicPr>
            <a:picLocks noChangeAspect="1" noChangeArrowheads="1"/>
          </p:cNvPicPr>
          <p:nvPr/>
        </p:nvPicPr>
        <p:blipFill>
          <a:blip r:embed="rId4" cstate="print"/>
          <a:srcRect/>
          <a:stretch>
            <a:fillRect/>
          </a:stretch>
        </p:blipFill>
        <p:spPr bwMode="auto">
          <a:xfrm>
            <a:off x="304800" y="2971800"/>
            <a:ext cx="4378445" cy="2725190"/>
          </a:xfrm>
          <a:prstGeom prst="rect">
            <a:avLst/>
          </a:prstGeom>
          <a:noFill/>
        </p:spPr>
      </p:pic>
      <p:sp>
        <p:nvSpPr>
          <p:cNvPr id="1030" name="AutoShape 6"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6" name="AutoShape 12"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8" name="AutoShape 14"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40" name="Picture 16" descr="https://encrypted-tbn3.google.com/images?q=tbn:ANd9GcR3ctIVERUnmpj2j3uZbSLPe-qGipPbMbZofErD0ba_JsZFouJoJw"/>
          <p:cNvPicPr>
            <a:picLocks noChangeAspect="1" noChangeArrowheads="1"/>
          </p:cNvPicPr>
          <p:nvPr/>
        </p:nvPicPr>
        <p:blipFill>
          <a:blip r:embed="rId5" cstate="print"/>
          <a:srcRect/>
          <a:stretch>
            <a:fillRect/>
          </a:stretch>
        </p:blipFill>
        <p:spPr bwMode="auto">
          <a:xfrm>
            <a:off x="838200" y="0"/>
            <a:ext cx="3200400" cy="3082730"/>
          </a:xfrm>
          <a:prstGeom prst="rect">
            <a:avLst/>
          </a:prstGeom>
          <a:noFill/>
        </p:spPr>
      </p:pic>
      <p:sp>
        <p:nvSpPr>
          <p:cNvPr id="1042" name="AutoShape 18" descr="data:image/jpeg;base64,/9j/4AAQSkZJRgABAQAAAQABAAD/2wCEAAkGBhQSERUTExQWFRUWGB8aGBgXGBodGxsgHBobGxsgHB4eHiYgGxwjIBobHy8hIygpLC0sIB4xNTArNiYrLCkBCQoKDgwOGg8PGiwkHyQsLCwsLCwsLCwsLCwsLCwsLCwsLCwsLCwsLCwsLCwsLCwsLCwsLCwsLCwsLCwsLCwsLP/AABEIAMkA+wMBIgACEQEDEQH/xAAaAAADAQEBAQAAAAAAAAAAAAADBAUCAQAG/8QAPRAAAgECBQMCBAQDCAAHAQAAAQIRAyEABBIxQSJRYQVxEzKBkaGxwfBC0eEGFCMzUnKy8RU0Q2JzgsJT/8QAGAEBAQEBAQAAAAAAAAAAAAAAAQACAwX/xAAfEQADAAIDAQEBAQAAAAAAAAAAAREhMQJBYVEScYH/2gAMAwEAAhEDEQA/AHvTsmKYk2WTIDcd9uMWaRZZELpPVqB941eTG/NsS69PVEWg8zwR9/xxj47u2syPm1LMatiD2sfEgHHlJU9djef9NFTSLiJJUXg9OnY95F+Mdy1A/RTANzzFuY843TZTexBAnTazANc7m0Hn88ErF1qKtPkg9W1zfgcbew3jD4Qv6zmfhuFBC6G1RMbRtbgmQMSa+TFUOqndviSoNpEFYiIvbFb1NNRBOkzGomw+o2/OL4k+jUHSs9QAspNgOQSYsPbCnFUT+Mzkv7LNUeAQIWZYtNgBsebbflh4+mHL02ILavmUjYEfna+202xYzNRTUkgXtC2gxwRHc/U4SzmbXSyvwbMQdQDGI3vv2O+M/psUvgtSzYfdgxHSxsAY3JHn74azHqDIqmmgKh4PeO4Hi/4YVNBss4lSusaWlTAMiImwmbDbtE4unLCp0m40mbQRIImO23tfDyUYJ4I2fyT1NTyr0twYhu3bc83xVyLqUkqEAiJt7G+5Hb2xiqhCiijalVtJsQYmG9zf/rDFOmqsYOx6gTMn9g/b2xls0lggf2kzlNZdqZDBoWRbfUxDD5psf2cZYlKWhC/xulzAOqJBQg/6YmQLSRinX9KFWrrqElYlqd9QjZgD0sN7byfONjS5fpCMqhVZSJUbg2+/HP13+lhmZtAc/nWSipA1ps88yImY+h98d9HzBZgNyJDBmkrHAA3vsfr4xO9D9SBrfBzB1Akho537wAwN5HbD3otBAalVZIBIOqdTQ3THAELv3J+pIguSj/c6dVi5TYRqkhiB3vcbC/cYYoroFn007QDcydgBa8/u2F8x6gmkOpVSTcMeQpOmR5AE/pgOQ01gtSHBUW8Gdj3Mn6WxmXLF/D2Z9TWlWITUzMLKeZncXjnxbHk9bFQsGUKw5AlDtaZEEWBnffjDFX0xa5Z5BJEBxFonTBi/sZHcdt0MuoKggQYsQNI3gg/y74cQPSf6ZW+K/UxQ6iugCIEyNt7Dfa33fz+RVqXWSytsu0HYxM2MTPtib6hRqJVLU+pHEt3Ui3vEc++Gsv6vTj511SIURYQLTvNzcSLHFnomTRRq0zOXDEq0VUdhckbC4UgbWg4qJmlqCOkrBWok/K0CYkAjkbcHAPRvUNXSEnVqcFY3mIb/AEsQoMzzgjZE2Mx0wpESs9QBP8Q9xt74uThI3k4Z/hrBDbzIJOxkHtG/EYLnMiEAamBrWOZnuF5M7R35xHqZpaTO1WqmrT0vTnquLFf4jYeDbgYY9P8AXy6gmxnaBadoHn3OB8XsbmIPl82hIgNpL6CmmChCs0gxBAiwwDM0SrshQNYuHZgAp38gXMScGawNiNRLBpuIN5Pk/njPq+W1weChTf8A1Tv3jzO5xKFGAyzdA1oFcqdAQq0gCTMHsZH17YSylKnU1FiQ4IYq0iLBT2O1/rGD0KAULpTRVpVAL7MG++4va3tguVz4bMOsLBjTqk3EA34BJ24jDPgZJ2doQGqPUFMVRoBgkEWjpW82nCr+oNSJp/FL6balEg+0ifF8N+u1F1B6lIpB6CJgAFTqO9tx9MUqWaCDSAIknfudX64bFko7gnUruddlFgDaLnjvtjedrkGknw0qahKFheY6gbTJF52M47WQOCFGqbQDtzsLje/uO+O5lWDA6CxUAgT3UFj7AiIM2AiL4uI8sjWXygpW3sFCibQqrEdojcTYmcbq14kagTMERt59vOALmhqUkkTefBF/a843Ul2MkiR2G3nbxsL3xnkxSPU1b4ZcAMPlgibAE7c7fhvxgFH09tDQdKlSoJnpYgjx3xVyNcrQhFD6QNW07wx323I8d8JZ7LCq0xX6TMD5QdrgW7Y0ibI+by1RVRaYqU1i5ciFht1hiZ3Ef0w2P7Oo9I9bsTcyWJiDBgkSdQBHng7F6o6gQ0wsFiYEaiAIkcExM97WwL1bMAUCVl3RlUmP4QSextFrfe95Ntg0kidmv7QKVr0qharUURTdgQxG0TwyzfaQvcCe5fJuayfEqallWX/E6tSAW7ggkgz/AFw1VFFwlQhdYC6yvza4/iAv/DJ32BwH1Nab/DdZmoGjaAUC6SbFoKrvNvqTjrTmuJczXqtOmWYAaoMA8ny2wFwP+jiV6bmqytBKEBgwjST1bAwDEX5G47YIvpNRKOotqZmDiOwtB4E7gg8YZymWVxT0pAEETvPaO2OekdJTtbLvIPzUggmbz2Bk2YQCPzw7laIEm0MYBi5tP14GD5+kyggjpmDHA/X+mMUs9TproaY1QWsSp8xYDGHTVxgWzWREh6dNdXe0dIMGNjyBzvhXJsWOoDSrlSyBSIJIbV/tIP0nDD1jQYzDJrOkbSGuCokapI974Blc3/iqihafxbKpMSWWFJgyL3ONeGfQmYTWFFNVYS0lRYFflMG58nycK+n5J0F3ggyb9JEdjZY7kY7lKddddKmaZak4OkAqGN9Q1f6p3uRtxhkem/EQ/E1DUOpBDGSd1Zidhad433wyYC9hBUMA0XDLoChe+nfrF1kG58SMUkrHTZDsZ1GZ5jm9+MSMtlGWpoUuZgDWZkD5frP0vvistCBCyFI6iGJn777fu2MNlITc0aoAUrKPIgcAxAJ3mD243G2BN6AA6OKjEJ0LLSBOw22uenc9xivXgabapgCZ238xAg/9436jQLIVUkEi7TF9hH0P4jnCmDPk60UKlm/iaGTUCwYzBPOlpvEjF7NayQv2Fhq5N7x9ufbHsv6TT0qsTp5abHfHszmSHp6SGiRte4sZiSYX2xN0YTKfpjlC2Y4eUuGhBeG2BjiRzhoUkBDKlgsMBAaJkEcEi31HjHnoLDMpJLkNcapEwR23gEe2HMsyhtSGE30nuLHfYnb6b4GxkEq+ap1hrQlNFiDI2swYeb7W28Y9lM0yggf4ihumZLcnTaZIOx2g/anVy6M2rT1GRPe2xA7/AL7YkZWvpqVA8RYcmRJI2uPmH2xF0Zz5FR2VmlmHSBaCgmx7c+R+K4rppLdJVT1AEk2MmGkTM/ng9MaXLRqGoSCY0sBp3j5bffGDkFUKrL0MSATO4J6bHgd9z7YSMUs0+svpqAFb0mWUAsJvafxJOA52tWDkJRVlEQdQE2HGsfljXrEz8KqwALkow3bSAQLeTztgVTNZqTozCos2X4a2+640gOejg0ajdIuYLEXNoNj2FojfBq2dBap0bFdRncASGAJIg3O3fBMis0xrUuQbiYttO283+mA5ipJCoFmLjlwLQfaTt/XAs7HQnnnLOylxqAlQQVjfbyBY79sdpVFCNqRXVyAGM2a4gcG8m/bBcv6QQWFQQLaQDddjv97HFPLZDVSRlhgCVJNx2hp2M9/fE5SWsmfQ8rTV6ZBJIQDUV3E3F+x/TvihmqAN1Zl4NrGG3t4tH9MZuQSZUASSTte9gL23PnB6MmmZXUNgu33mI3n6+QMTYC6ISwQgETAPANizSdojg4WzWUhtShiB8wDDVaII4iLyTvxhinWb5RsQflERvMefe/PuOvmAlcTcFIAGxm1zFo7+PuRGqwdMktrBEOCDK3NiVYAQNXTBEHzN8TM36OGMuXVjDCFABgaRsLHp2nuY5NGrU0FdIvMKDEmLtuYJM77D2GCZmgzgF1IABEiNSuANMRyZgm94jGuLeweB7IsFphdRI2EnbbefM34vvjNPPujBimwuJmwsQSL7jE7+z7OaNRXnURALi4jeeeQRIJ5vim+Y0qpYrqgao5IiN9haL9vrgkcL/BpvUlJubkTEzAMXM3G8c4Q9QUKNAI63sJuJM6p78/TEj1XPBa2hJZiCraiBC/NEx9ZAx2nRmmtQ9SBZa5lJMqbCAdr238Y002jPGIr+o/2dp16YaZKmFKkG38Q7Ec952ubxn/s6+Zcko1MrDBWXSI1XhjySbGPzGGMzl4U1Kb6CCC2meo2Cxe+0Rzfc47X9frVoomFNQTKSLBSQsiZkd9yDth4sOSY1kagMsiMOuIBESoEjxvyB5xQy9KWQME0kE9Q3JgARNu/1wn6LSVKaqVut4HzGbHfe37GK61AX1EwREKTvHNhaZ2uLDwcZipcm5CWzFqhBnQhuQZltW48ASvbAq3rNRKtKkqCIDE8Gb/QAficUaGYBZgF6gYDGSBMSfpJGBZ4mswRSwqwxJEiFDACR5k/sYyjTA184zMoSC2mJa3kx2AgD794wTL13LkMYuSRHsAR9vzwan6aiN8QEalWG+wmxscT8xQegpKGXBBUuTAmd/vN4HHOCFUxo5d1ZySAu++wA8+BGJeQcVCHXUASVHkkG4Hbx3P0wo2ZzdcNl6oQ6hapEEAXi0zItJiJw76Zl1KpcqywDxccWtH74xr8wU6L0cpWpFk/9IyykzIkCw5BEfu2KWQrzJLqKSt3i/IMjbgGZ2x7MepLTcU6h/wAydJ/0nv78X+xjClEO+tK0gA2pmy6SDBMbzBEn8MW9gVXzIOoIBa3cXmYP1g/TEyqdRZFgcdIFokfXj3jDWdqkKFC6BJAYEQQI7DzPP1wGnlApDKYBA3Jm/a1t8YFAvSsoyfEDaWB6Ik+SSxYm5kTxbCuXrr/lPZUgxuSxiWU9pv8AXDObXURTEsoWexJJ2kdhFsc+IxqHSgYU+BF+DvttvjdfZQW9SyaM6BWL6bxYHzv9OMdySSgl6YN7EX3O998SP7oVpNW1nUJVxPM/L5G0RiylNWALUgSQLkAHb2OJqIkwdX1aEDKIDsQ+9gBPm5J59+MS2+MahNGoocEaSQCIEhdwe8/yxQNBSjpVPwlAANxI7TNoBIEnuMequlGKhYAg7f6oNza3GJNJFLgopUZ4DM2pYOkHpc7S27Qp4ncDAAzAPo1Kx30mPl7xPfb9gOVzrNKs0aG1K8WKwI5gWb8seVXFQmmVVT1EBhO++8xPIPPOGEOZDO1DFOtpY7N3NyCAe8EfzxUesBKg64O59v0FsQHzSh2J1XYabMUKuJa+yksWYfXvix6SA1BlPUdRG1pEGSfqLYGGNmqr/wCGxCsQYGlY1RPVpJIExA+8XwnkqbshJUF2MKpIJUQYmw+Xkz2tcYoBGQv1dU2AtMgWEzzz+FsbqUgSWQw9i2+xiJgWFueBi6ImJkx8RS5K20tvBmG5m8n6bbRihTQ6tJPQCCGBsYvAA3/LfxjrjWQanBhrbRtsbAyP6zgGZQgqskMoloMggAgCSdzBuf0sDvA0hAeRBJ1fNyRcR2P7OJ1bK9aEdPJlpMj633ttxhhsu3w2+BYk7nuZLRINrKfwnnEzNVKupen5bMwI7yTwAQPHfF1guOxvP5X/APoFgg6jHCjcg/gPOCZLNNSpNSpKtRWPWpmBaGkgEQdI5Bvg2bcVBIJeCqgKVIAJm5ncgQYnbbE71ALuAQ5kDSTeL2I3IBH57YU2uxxyUYZMiqqwpUiVMEqHLQGJ7wDp0zEbHBH9LRavxOlWEAxIAMWt3jcm1z3w2tSKQbVMhQ0wAYQKfxI+uF6NhpdR/iDgj5gJEmwMcHFTKQ9mawJCghZki99QmZ8e2JmbzLIpYLDJ8w1TImQywbiZ/c456pldaIWnWpibggG94vxF44wvkmRqK/HU2JVGB6pYgBRNr+fMc4vRkH/TfUtVPU40sxENfYElj54URzipmUUVEOmGaywCDBP3tJmeT5x8/ls2PiIC1kSKQtp1WBIPcEXmb9ubi+qaAvxJ6iQSNwONtjeP1xYMNO1AXlW6QCTybAC0HzxgVbLLOoszKeqwNyZMGBxG3OCvWGksDqClriTMCVjxB24vg5zIpIXJMAAkXAvFgTYbjGRpMyOZVNZKwyC8TfsATv8A0wfKZeUUEQ5GowQfm3j64NmWSvSKzp1QY3iCNxtEcYPlKYpgDcKIBJ44Ej9xhGsi530s1K6u3UqiQY2H6na/vjtf0+q7EqQoNMCXJmxnnf8ADc4r56loVWU2G43EG1/Hn3xM9V9ZApjeJiNpN5/Lzz3xVkn8A16ba0or1gAsahHaJ2t2xtXeoNSwocyDE9MyIHn8j7Y76b6l8SBHQeefYiZP0wA1CjCnpsrCL/MODHcAEGOR7YEaGWAJFgIMyJWYkDn3B8YD/d1WqWiATFjfiY++2D5mvrFrkCLdibD3xLzFU04aSYkdxbge5vPGDYmc1kVow2qSDYQZIJO4G5i+O1MyQYL/AGwVqJOlm/jXebeb97nCtalT1GxN9xt+eNVdgFgPSLFTJIZtJvqEEeYtP7nHzfqq/wCPpNwygmPbjxubYr5H1UqWFSnqBiDwCBEfYY5XyBascwKZJbamPlUkAXJv5AA+uNcHumeXRj0iglWUquyNSVgQs9YWbm4uBP4cb2VrUiFSmpBpjd1BZgb7E9FvrwcfNupXMqZZCQJuQbbEECLTHsDbFmhVIrurgs4JZrFTa8jaxmBHY2xZE9k87qqhjT1U2bc20iZJWx5URcYsZdmQ1AIAnqCg3IkmJvzgD0zVo7amUrAVtMgkzuJ2CnY44tfqDzqBE9LfMwIDReIHUI327HA0SHf706HXGoA3WLjYC/1GNPm31TAhiLGLC3NiL325OM1ChGp9gslibnY35NxOx2HfCyeth2lFMiAw2tYyRcwJ78xgmA2Ps7TpMJMqW3ItvvcWgDi84WfLkU+pQBYEamY2iTJAO8m8/jgVVqsSrKqneDcAnvMGTwT45wxl80hI6hYA3mOJiR1Qd8WYOgWXWqSxG0QtMk6R2Nv4rRN/zxK9Sp1JPUVYVNOm8MInqI2EdQ7gXxeZiS4jqBix2B1RzItp37Hi+Ec7Q+Ih1AB2lNrAbJDbxMExYGQJwreQ/hDXIGmzIyhfiKRqHBuFMCx9xeO04pZD09VUf6ttWoyrAESLGO/Y4bzDh6a9JVt9PYrZt/Ixn1dSh19KgwGE21QZt2tgdNoMKSq1iSukqZO87zeTMz+OGV0uNIGkr8oJsRYcd7/XCTZ5HUSVUQb/AMr24wytRut0EhOorIBtvYgWHfcxgQcgq1FL6RPYC/bqkx4m35YU9YVKrIrqHTWwAg7gTsPAMYU9Qo9LlawQsRLM20k9vaPM8ThtPTw4dWbUgAE6gZgAhgR8vIgX38yoHBun6aCUAhUBnSFHa8TzH5YDX9NptTb4rShEjUbALvp5kzf6YNl8vpZ5YxsoCkaQo2JMkzzPPvjHqhmmVYEarEKAYG7GfYXibYUFBenqUpaUJCgalnyLHeD3/DHPUvT3rrpL6ASAQRuVk7zcSeMUSTbSBsNtoiYHi34+MFo5jSDMkb37jcDvYWHvgWwbIuW/wg0jUxMC1jB041mcpVKnS0Dcm/tEARGK75wOpJp2HJsQLmYHt3xPzNVlViKbMJkAEEaRz3vF5/ngZpM+fperVaNdabjWhNjzB/lhr+0SxXproBTSbzAAPM7CwP2w1mStVAwEj5h03WPx+n8sRKvqVXNulKqi01iAwJMlNtQ/0sQJiInG1l4QOopdbU9NIhUUW1SOI+k+f0xxKeYdBrVWdGkEMDPHvNvuOMdy+Yq0l/y2dEESEJnaffbzsPOGKHrS6RUKgETcggC/ImxnGTRivWIqLqX+ETAsNRAO542t3OB5mmXqmSQo6Vg7kiSfAAHa8+cMZer/AHi5BBU3Mb+/P7PfHSy/xAEamuDBvAM/bnjBSF6PpgIUVGLwsiCQBbtG+EaPoDlQdTbcnFRfUlRdV49t+/thQeq1B8oULwDf9cSbGHqdAs2oqNJ6YMwJOkx533/6ZyyGlrUatJPSSBpiIGkzMi42tHtKOQzGl9/lYEgncTP5/mMUM3qrAFTGskmwFwQxExq1ReNrYVnBl4J2d9ODDVOockbgwRad4gfjhrJqzVadVwxZEbUxsIIETA7BhE+cCy9EsYAMT8pkbhhI7jkx4w2lSqi6WB0nVa0xEe5xKrIvOAlJRqkALYEWgGRNh2v9MYoBH2tA2BYySYJ9pH5e2B5z1Xpk0zIEeYIsSItzOHvTM/RqINA1MP4TaIvPniPPtOIAeZrEaVvcyJ8GRwB7+2A+jrTqlgTTFSNlhdW5tHzcY4MnVdiGYEzKsnyRImZuCIi/bAKvo9MkKBoZflIgRzaOJwPDyKysDudywcmkx0XuvJsOqN48iL47l8qqLTCqeQG4veSRvtH1HmFkzddEU11100JCV0I+JbYEEENfg2PvjWW9UQiKRY2BZKg06jMyt9IuTYQIi1saeDKbYznCE1Mbao53k2H0N/8AvAMvX1UoPUNxcX5uNotH0+7efy6sh1wdSqSkwQZU29438njCeT9PKKqMVUweqZtPgnz4xh4Rvi6E9Py3ygbKxK2JNyGN+Y6huPwu3mMsKiv8TYi0i3Mb2sefOEWqAsShg6QssLCLQI7n+XGD1aqhCrOAYAnUSQewmbf0GNN9hCPkvRzTPWC3X/D1TaxtffAvUjrNRC7JqAPymSBJg3iBJ3xWoesK6HRJadNtyb9jbiZjnAa9IuylrkNHmOVN+ePO/fEuVdYzEBek+hU0Y1HIaIkHVA5U23IjtbzizTyKKQ4ADm88fNv9d5H1xlk+HqkwAAQNxzb63k40vrClAptFrCx4H0NvbE39MtPoF6tXldQGlyPmFtXYbzFzY+e+C5T1N1dHKgB10uCd4Int1bH74F8XW14jnwQdN7x/1jGYqCtVVRJCC7RF9jH8xgrpRSMKmd00ECCGJIB/9uo6Y7wo2mcM0sqBDl9SgyZNtp8xG+AtSWGBsBKqBAAgANvxNptxjnxB0Q0CYgbE9vY4Gynw9Tqly0HQoWYmCwJn6c8Tg7ZhADHVAtfc7bn8PvjmYr9hpkGZB3uCN/HOBf8Ah1VgDvpIIKQLA89xv98W9F6xelVRFK6ggIAmwBnfwMaTJ/4epoRUEoYH039sL1qK1eggnUvA2/p/TAM/XNOlRpNGkvu19IFyB/x+pwpC8aFv/GqqPJBZS3VBGm5JgC8fXGzSFSo7PIpzKm0SRuBEzO/0HfDWQy6aWDiUtAsP9sAbkQ3PN8adYIhDFr+O8HbBZoZTfp1YU1IUzMyx5H9PbHs4yyFaD1AmNwftP0xzMU1QfFESP1ta1t/3xKy+Vd0+I0bkz9/tfb2xEFzuapSKYq6WmSD0k+C3B+n0wDSttR0tAkT4/XfDlUgqIU2jUSB1cyJ2xwU5uVk/7cVJIxUysIHnyPAJMgWnv9Yw3kM98JOiXIIJEjpnvPEkfc4QpZvpKbq42A2mfy/Q43QzSpqIlumGGxM2Jjfkj3w3NCYGczngRqbWpBBsSduxF/v2wTL1WzEq1QQqkhNIJbYXP/tg2HcYXq01q0l0NLzcA8kWJB6gI+xDcbCr5LSwIbS0AkAx2iLcwAR5PfGtBsa/8OZqcll6SdPB6vmBMwRNwCP1wlkaSRUVhMgrpvfmQ23b79jhlPV1KFczT2lxUC9BNxcWj8j04IoR0TQl4sWi4seD4kdp9sHo+BsmjgaKanpOkdoBFiY3jjAfUPUglX4bQXMDz/CZaYANmiTwMG9NzGoKRTszdYJIjT/FFw0kH2lebY6/p1NnLG+oaQYg/N3BMk2gEcRxhn0zQWaqnQUqhhqEjYydWm3VdgSD2jEj0lk1IGcq5MyumIuLAX8Q3vzi/SrkkjSpCg6dYIMtA/Q2HETfHzWdyS1KpNAkssGFB0jYNB5vG/c8jGlGoWU8n1ByM1HW7FIMz/CRYxuDMiPHc4WFILUW6hgJvaZ3/facM+m52pUYh0FN1Qg+diJvxp+s+MKU/Tnp1Fb5yb6iBabmQPw7Yw50aTemP0MsKaaREbiT3mBczafrthWtTsYCgmdJAG5m5B7Ec/ecOZpZAFyTuR3N/pP87dsU51MuhhfT1GxMzaDY2ntGDZLCJyUvh3A3O4Enbdrd5tc2GGcllhUf4jyGAIMEwdzqI4InnthqnRhT8RiCR0wLTsD7ThWpVA0sIAJuJ6Z1EX8Tg0O8DNR1bdZUQATt225+uJWcoNrphaRaQZg2kd+w4jm8HFFqhDSCNuocm17R2BPiMByefUrJY7mbiSpvuBbcmffDYU+GlOmkWHTMLFpnbiPa2N+kZEgCID3YkAxfje2Bx8ZlVWZQjyJBmBup5iduLD3wY0WQqZgXgwZBJsPbt+mAqMUEOmBfSfNwTH44XUaXLExCwJPPewtPjB6PqKizDSV3m29/z4/YTyzauoNq0meq8r376o2+mJBkLRyxbr0VCI2JH5TN/Pnm2CU6lZGMBoA2a4iJN+DtvhujXgCBveAOwOFzm5BEwZ2JNrj+f54nAVeyR6r/AGm/u7dKBj80jyxbfzF8LZz11swaZWhoLAjW/HLxFrBZM/hihnMlSeSyrqH3t3Pbj2tg+Uy8rogBIIgdogwRcG+FckkTXYv6HV1Uld7E32HmDYwP4TGHDmSASsNqIi+32n7eMB+F8GmaerVyvTeOJ7bgTYYz6eQQwsINjeRyCNpxl7FaM+qBmptLRAnY9JF7RvbA0LlUpkQoGqxuRx+JnC2Y9aWmWTQWv1Hsd4O894xQq01IJkiaSx4Hb6/zw9EAzlOFEHpYW/f9MYyVBTTUkbj/AFH+eGC0wgMgAxaN5m0eMcAAtpB8iI+mARF8mukRZlvMm8n38e+2D6YgMu19RjeYjzxHvhEE0zpfqU2B7+/c3F8OUVDaV1SwOsTyQRv+7QO2NIOgT5QEQpUEmZFiTyZ33/LzjBpFlY1WY/DvI3W0kzuQDB9wPbBKukmSY3I9+bdrY9T9RUamQ2Dda3krAmB7du2LsehHK5EfE01mLIZUBz5EC/7ti1Syay9NFkESFHFpEf6thH0xIzdejCMp6VJOs02gwDwbzvI37eHUy5JSpTLIYGkg6YBAizL9xHJw5Wwt0BOSei0IL3GnYwN/tizlvVPiLJIEWjeDBE/jviZ1awxeSfbmBa9ufx+hKnpoVggcgmOqJBn6fneZxk1iZLFL09At2UsNy1gTJ/CPrhBkSoWWksUwbuB/FMyO4kbW/HCj5JqbL8R20EEkM1ibWHiYEYcqeoGogCkaSduRsBH2/LDTP5YClVemx+EWPBLS0yO/jfG87VqEjQqB1UgXNwRI6SBD2EAG9x75qa1WCwYb3F+q15secE+ONIBUCReYva0d7W9sZTNNHcl/aanVVEUMKkdRqLpuB1e95sJtjTNXJnXHBgCLiLXOw784VyyyS+mCpKjgwZHWI3E7g3796+qxZuLdv1t2xvlvBhKCWYdxTAU7ARtsLCdp7+8Y4h1kFxpPAEQIMC/I5+2HmqKSANj3g/WDt3x2qoAA3ZjANuw/DGTVJ9OhVLETC8ySPPsZ7YUz9GHRTp6rsDHjTHjjg4Nn/VkoNp6qruIITSQDwDJE3IsP+h5Og7trqv8AEaI2gLtbYDi8Y1IiXJtj2Vy6axqXT02M9JNtx9fzx3+9sF+WVYsBtwD+YHGNrwakRYqYv42uNsYr+pfKNQBnYRxEzva4+/2yU+E7+6EupqBi+mxO1jJ+232thvNUAKkg2KAmJgi9rWFgYxunlfiKNUgcw3O82vEzhilVQsVUjUFA94E/he2AqZ/u0EaWYIzSARt48+MZq0Xsp5PfeIwKpnQih99REXgX2Jn8ox56ztr1f4d7GQexvH8X5+84Q7G69SkI1HTIkxJgAx1cASBv+hxPz3rg1ilRQs+9hsfwEEXm9oOMroMioA5YiVG0rtftcH3xhM6skBANLS2kQTc2J7cXwqQzHQxFRlmsJUcW4mfrfHkqKNS0wSZs7beJ/wBREcd7xyWtnmgdIpqfMm1/3GEkzJUG83sZuZj8d9p52xlGtnKeRDMGIksb2uZN97AdvAwSmArhWJ0gQDx0/pJwfLZhNEiz8qd79p53POAZKrUqMdZkFTFv3533wiN1KqsTVWSI6rcc/wA/piRUzrEyBbiG/ocNjLsUYTaDHi0XxNp+rgCI2tcxiRDWlTqF7CVPfke+5Bwvka/wy6kfMYk8bjtce+CMsKC0kbk95iQO43HfGGrBmMFYsDFyQ0TMHyd7g4SKdLrJBA8cX02jj6ePOJlRvhuVif4SBMkGL2v+4w2csqkkGAt5mPYbTGOZjIhqkts0GT4vEd8CIntk9I6GYsDIZjMgnYSZJET9t74pUaDMmpuqD1XFptb3HPtgtbK0oAVhrmQIEi0+2w74jrnHy+a+GwmjVXSxv0sJub8W4mPfGleTCpIfzFMaDULgLTYAnie3nBct6y1dBT0qumwexkG3SNibXP8AOcQh6cS9X46kxqPQIWFWZF4LELv/AFxZ9LySI6I5MC6niCTvcbT9u+NRJA22G/uVU6viS8mB0jSRbaDaCLqRjv8A4VBaFVTMkgmSBJE8fbFDP0wr6VN5EgdzsfO5IE98TKmb+C5WdQkkkxAg2sNu/wC4xhjxHRkgG0kggKODc+Twbe2MtRsWAsN5tb+Y3n2ION1U1aHADNI0w3TIAN+zdQvFo84J/dXHzvrm+wEAiBG9v1xTBXIDLguGaAYADCWsZDDp7kEccYZpkvYXAHUNiPMjn+mF/wC9VFkTEGw6TIAsPvzb8cYzHqfT0U3DkaSQbi0Stjf3GLcL6NP6NyIUC/5b9xfC3reR1Up1Fjp6AvSZAt7XGPZXO5tiVcygGxAkgTuYEt3t3xul6WAfiMeTBMyLfw+B2kfjiZK9k/8As/loUkxrB0nk7Am5m2w3/niyrjQWXeflXTud4JgcA4nuKSE1FlBOlwYIYjYgA83Me+MD1vo+HoLGek8Axa0/vbE8spgrq+udcgA8Rybmxt2vzgLemlg4BBZgbW4+WQR+5wGjmLAsLjgG8m0Hn9nviZncyuZlFDppsRcE3AgkW0355tziRPGgnpecgfDJZKpm0GCfE/vfDlcMia10KKZN+SfJBF/JwgMgaKoUMhGsSv8ADIm52udRvFzg2fzOjQrH52sLQYvNpF7bi8b4n4P9DVGNRlYiRZdA3UkElj44HabxE47mq4/hQEsYLAAmBfk35+s4Ur0Kp1hDOtTfuAJvHYiPGNelp/hhwFWQCTHzKBAm3Txfc7nFsNBa+ZJCKoDadQIAhr33nYDiOcGTLtUEt/hiRC2kwNzubbwecDyzVAYIMrEXlYMizdoJ/lbGajudQ1NM7rcQTzPa359sGmQbPikAuo6ipIMffn/rA8xRSooKEKQQTPbx5O3GPUPTxWkEqVNjPcCbHvbAcxVAHwrgA3YyJAiY7biLEe2JEwx9HZxYAExuTieahTStFwJIU3kiBxH1GKmXqojEgm25Ooc+bA/zOJ3peUTS1SpAAYlRIO7HbsRa4woqxA60aWqmSPlBHa9tombb49XydBmLamv2bx+ffzOKVVkps50yS3QFWZHG57H2wq+YqAwfhA9mUT9fOJ+DKJ0M0QVGosg7Qwv3I2B3kxv926uUFTqUFG1dLj24t9sbyuSGkdc6RfiJnjnnAnraTCBpE8mAOQb3HM8Y05cGVnYBKraypYsQNztHt+vNvo5S9XVlVSrM17C9h4N5MnvtjLVNZPUNRgCRuZsDPNvvgWayOmWDITcCNxMRFvHj2wRDRumVK9IABMiAQZgSTsAbmI7Y4/VNOLncTMTcA7eTPm2N5bOPTBRlWd7g7RDCQIm4M23x4VNQBBHURfmB9uZ/DA0SpPrLUb4aU3J4EMSIKkXDG4YGCJ2O1sUmytWpTm2pYCimAogW2JIgb7282wE59XeGT4mpTBYSoPAJ42n+c3bDqCQ0QxgXggAcxHj38caodg6GppBMGDeJbVqAlgbbAbbfXGszQ+IIJEi5OkSZuTJ/ExvJ74cGaWCUIESYANhve252vvf6ZSkjtzcXttHbxfGWKA+ienf4miSz3LG1hxEe0fbBMvmX1Q7THSDYWMBlMC4G822wgHIrrUpsNQBt8vSvkb8/bFTJOtVkQDSwv3BG8dzwZ8d8SHkEStYqQCJjb3H9CfAwAVUTqCMJkTEiY42sbY2wCs9MkjSeAJ2BkfSD98YoE1EYGFKyygmS0b7/AL3+hkMQ0WJAGmXixnmNr3xupWJgVGPw4gqBBM23m3622jCaZwUj1bTcbfXzx+ON1qyVHboKjgkQRwYj7/X2gNNdHjkKbvoQggkQDIYae+xDdJvyDyMdq5YEwoDKWmZEACx2P7t9MmmzhhZZE6riSLmTfiLEcX3xsKVCpUWAQTC2EkEHa3O5O/4a9M3oPVyyldCHW3zSOOPzxMbO1CutgsGoACIMzC2tx+hwPN1momVaF2bSEaRN7CBtMFdsEWklQIaWqUO5U7gExBgiYBJ2sMSRMJnhXZfh66aAydTEiwtBvEfjM2gSVsojVKS6kUMnVrLbBbwCJsRI8Scar0lcSNTsfkMyCSQG2sNgbdowwMsWSJ09UPtOxHa8n984qUEqVCoUZ2YAyRpWyuLmxJEiOeQDhnN1qqAZeKZUqFEBtcRJFjcRN4x1coZUa9KT8oMiRMETdYvcYbz3w6YUqJedxBvHEneOR5w1GXQGfzxWkzGjElUCFrm9jMeJnbxtgYzRspVV1XFN3l+d438bbXng2ezBrMIEEARa1ha+wxOVKjMSNBbUfnuCO1xtpgzffAhCBavwtC9BJ1F4DRLGIBsTvvg1fLsKgqVmWsTGpiCnAiFWR3NiNjjaUhSDA07RspJ1XOo/XbE96sM1UqzIvyobkBp0xxIi+++FNvBNK0Pn3puCQRaAUmCZPFthJONIEHy6ZAsCQGERE22vH7OFqlQMDVKgLEKGCzabjvxv+uHKTMyhFWTZjAH6cc9sHQsAa1a7MUEfKQLie3bbfCj1qKkqxBINyQSZ84e9PypJY1COmd/BP1xHzyhqjNSFf4bHUsFhvc2kczh4qg3Bmj6p8QIHUhIi0TMAyZMmT228YLlfUEEksBpbYzP3E2v+OJNeoaIbUVMGQlpI248n2nDWVz4qIhUB/wDUSGkTPT9LffGoZoWt6ilQj4aQx+a6w0kc/wAQPbB6B3JkGLsCY8kRuYPbt2whTyfUDoIE7jcRefy/DDTZ1V6Szd9j3jcWne3vgfhoZFJQQdR0n/3TaD+P23OBnNUi2kkAwSOZIvA097bfphCsDYBpHeAf1kb9xvzg65ZWXfSRcMrQ4O4j7flin0r8CZmq4HxKYEkTBuJO+5sYOx2nD1VxWcsmtYmVYQJPFjY8b4SWixvJZSSd/ad9h3jbfHqua0roPS3hSQxiQLTbybDAI7l8k5lvhk6RHEggcwIjbHMt6sFkusCdOpWGobn5NyCOQeADycR8l6tmQdTVSoaIBETKm20yBafHODUK1U1f8R1Ei4tFxEzEgkDacL4wLQeZyTkPVKqKckoNjcx8smL7CTv4xQy2Z+IVVWNJ1usGCdhsTJ24nbCuaQgr8VmZZ6SJ3nYi9hvY999sFzOTVAjCqqmZUsFJk9+kX4B4jtieRT6LFH4Zb+716gb4lgSbzZrE3n35x71KjSUEoTIIABm5mO319vGPnq0VG63MkwYm+56gBa0W47YrehZ6mH+G+nQ16XckA7FgNuL7YIVjodqZqOy1AbgEAxAFtvMXk3nA2HSQLEbGCfB+uNVPV2J1aTpUm5iOd/G/72CudI19JAImRttFpI84B0OUwTTJqM5DdUAnSCRcjsbcW55wOi4glX1sblWJMCdr878/ngL1KjADVrlRIO1/6/8AdrmzfqC0QGqUypMbXkAxI5j98YnkFgxmsg2sKrHqvMgiCJn22jyPGJ6Zamuo/wB6VUckQGEcEjpIm8g7cjthl/7Sl9NKhRIBEa2ueRFhcAyQZ3Hg4wMpUy7hldKgabkdW0kEcCbSP5Y0sBaVVYlQ6MrsbsdQlv8AVGkwIttNonfClfMtAYNCg3Nrmwju0X9vOJ7MqN8UIYEkqpkcyByLHYY6vqdN6hJBFNfkGkwFk9RG558798BBsx6qJlIJ5meBqvb9e2DjOsWVrAQVViZgkAmFgXHc2mO0lOt6xlzqB/wwDBNQaQCR23NxPiOMYzNTRoBZSa1OAYsFYXIG88Cf0jCkTaDnMR0yAswYnUYnmxjcnnb2wxl6pZIRQo3NRuPa3jGKZpggORAsEWCzRtYSRffGmbXpFUMic9u8zN49sYEXq5saQS/xKsiBMgTFj2B745UrGpUBqPrAiKcaVUkQRG4M89pxzMeoU2ULlwZEy0aZABmBc4SzWaqMSCeowSemZG19+Ttja0G2UTnqdxWToUlVVRt7+bTf+uD082xSEVlfSNR5niO3GJuZyzUaRdhuw0z3nf7YDR9YIb5iwImeRO898BD+dzMDQJYn52Jn6bdrb4Uq1jP+Wh8kGf8AkMHf1JEqHmNgsGbfzO2Es0WZywogA8GJ2jERmrkaRYkAEki88CNo24+uOUWSgIpVQysQxTsDsD58friUrppgtIHIm9wY9xEYPkqgIJQCwsPrsOIE46dGCnTrhri0TY/ffCtWnqM3AP8ADxbbmJsf2cBOZP33Hn9BgtHMCDqbqHtPv+x98Zhoap5lNoIB26RA5md73ke31xoLSYgXE27flH9N8DrVhAqAkTAFgdpMREGe1udsDoZzWII0KNXheoCAD79++GFQvp2frBwrFWUgiBZlMCD5kz9+eBZvK1ajufiGQgBAcgTMXja0e34YFmVpAgBn1A/ONQAubbT2v54i/cppQ2YR3vvtfn74dMNjvpTswAbUdKiNUad7r3PyzbBMxVGogAw2077Xi8jkWx52K3LFYNoNjIMfS5+vjGqVWigZg8tG1pNxNpuJ8fbGW7oZBXL5ypSX4dXU6gnTq6muAAASZMkSPJ42DzNTr0hpsf41YdSkbbHgmxuCOTNpzUyxJmw7wZO4Pi4HP8sGpZUs+sVLKIhQLc2A4tP/AHieRQrUemrItRwjKWOzCdoIMiJuNxa3jFAwyKBIX+A7bbTa0SD9cLZjPtU0q1Om9QWQsDPPMRG86owtUFYaEqnpAMbk33BPI48W7YWqjKcZ9StQPTDUU/x0OmqhtqB3aDAOwgjefrhWlmEZtTOTqEDtF9uJPf2xJydL+JXqKSoI0NHTJ7HuDY7eMN0s7RCnpcEGLwfFvb68nGWKLGXrrp+a+wmSTafqe3uPOJxorGqoNIK2kkxe4MjpgyIwHL5lHfS+lV4Z5IJnZYAg7G5wenm1VtDqNLWBBP0jxfm0Ed8Z0a2deq6qoSmQVHgrcgypAttsftbC7ZojWqgS5hmEk9rMRI9oF8Z9X9TPR8PUwJhmiLbQD5g9xYY5TolgpcsJkSRI0m8C+qQYmdr43MGOzuZolW0FiPAi+23cXx3OAAoFBDNIYD6QxMcXwrmlJVCSxaLs0GBFh7nC0MovDC8kGCSYJDX6tpjyJwSmv1EM5/MCsrLMydRIO5GwWYni+MZHJCmqqVZSOoaYgd7bRvY+e+DoVgMkwO4M8fWwkybWPjHXz6sxeyiAAbXjeLAkGeQPrvhTcMtKjL0WWNlBsTzPuLA+cL5htTDXLLuFm37tMe+CVKVMLrc72HGwsOYBxmrnFaBB5+W4FvMADGTRoVnRx8NVB4O8ef6YXzpaQoJ1nqOlQW5ncR9MZb1MItjp5Enf+Xf7YHVqNHxKhgTYJOozwMSWRbMZv16q1qtUmgwX5KImVibfMpO/PiMDTJKTFGotRGEjTJc36gRGpSIMzhX45eShO1gfnO8T+e+HqPqLoABIMEsSNjaR73H4Y6vByWw1CaegLTGoH5miPYAX/qMGfKVCZequo3Py/wAsItXqVo1AAKZmIMfr+Q2wDWRZaIYdyJJ84w0aonl6BFmEeeDbDSZwRAW6m54OBNsf93/5XAMrx7HG2ZRTzOV16GUltakrE3gieIkT+HfCoYAwQY7C5J9/18Yo+g/+Sf3P5jCHp3+YfY/8cTwKO6dRGuRAEC/7PvPGHmoVKTAgrpFpaIgidzbnnA/Xf/Lj/aPyxLqfx+//AOcEqpWFQVFIAkjwT0x2m34Y9l/TtR6TE+fvMfTCKb/T9cUMv/F9fyOMs0aGSYK1MnQmoyxJImLkLwOd9+MKZTLMATJNOQSQZuPA5vyTjdX5Kns36Yx6j/mH2P5DDkoPNljIWmVK8mL/APe/2x3KOUcAg26ekQTYRJwv6d/6f+4fripU/wA36jGWMEsxqFQ66ZWIIg8bcQCD25/HHVFJiWes2rhUso3tf3/e+Kvq2w/+v5tj52v/AJi/X88KZQeeiNRMXF7bYfUUmYOR1EXQCwNuq20C8e2Fv/Tb998AyX+Yvv8A/oYyiehhhcBJ1TMCY+2xt3wvWLurVP8AREwD4Mfjhqv/AJq+5/5Niln/APLH+/8AXES2fP8AwXYsSHad5YLo3gtY3jx+mD0aTGzOIP8AqJIHe+3aRG/2BF+fMe4/4Jhr1bj/AOMf8sbbMJCorFQEZFKqdUiJva53iBtHfe2FqjU1OzIbW0z206Sve5729p9kPl/+p/JsLZj/AMwPb+WJKk8A6ldNTBXqQyN0qCA3cHULGLzglDNAhVZWVy3zWKsO8nY+LcHxjtHZPc/8UwRv8s+/6jF4XpwZpBINLURHUXsQLHpAn8e+OSrKeqDPywQLxx+NyfGFM3x7fpgtP5h/tH5HFpD2YdVNlXU5O0ERa8zhbMNUgCpGkXAJPnnxijlP8z/7Y96z8g9/54lsHlAfQ8/Rep1dDATv07XKnjYW+2NFxrE9TuJHYTtHfknbHz9L53/+M/pjnoPyH2OOvLjDkuVwfR1w1wxCg8noA525++OUs0oEf3gCPBxOyW49j+eJ+Z+dvfAuCY8ubR//2Q=="/>
          <p:cNvSpPr>
            <a:spLocks noChangeAspect="1" noChangeArrowheads="1"/>
          </p:cNvSpPr>
          <p:nvPr/>
        </p:nvSpPr>
        <p:spPr bwMode="auto">
          <a:xfrm>
            <a:off x="63500" y="-925513"/>
            <a:ext cx="2390775" cy="1914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4" name="AutoShape 20" descr="data:image/jpeg;base64,/9j/4AAQSkZJRgABAQAAAQABAAD/2wCEAAkGBhQSERUTExQWFRUWGB8aGBgXGBodGxsgHBobGxsgHB4eHiYgGxwjIBobHy8hIygpLC0sIB4xNTArNiYrLCkBCQoKDgwOGg8PGiwkHyQsLCwsLCwsLCwsLCwsLCwsLCwsLCwsLCwsLCwsLCwsLCwsLCwsLCwsLCwsLCwsLCwsLP/AABEIAMkA+wMBIgACEQEDEQH/xAAaAAADAQEBAQAAAAAAAAAAAAADBAUCAQAG/8QAPRAAAgECBQMCBAQDCAAHAQAAAQIRAyEABBIxQSJRYQVxEzKBkaGxwfBC0eEGFCMzUnKy8RU0Q2JzgsJT/8QAGAEBAQEBAQAAAAAAAAAAAAAAAQACAwX/xAAfEQADAAIDAQEBAQAAAAAAAAAAAREhMQJBYVEScYH/2gAMAwEAAhEDEQA/AHvTsmKYk2WTIDcd9uMWaRZZELpPVqB941eTG/NsS69PVEWg8zwR9/xxj47u2syPm1LMatiD2sfEgHHlJU9djef9NFTSLiJJUXg9OnY95F+Mdy1A/RTANzzFuY843TZTexBAnTazANc7m0Hn88ErF1qKtPkg9W1zfgcbew3jD4Qv6zmfhuFBC6G1RMbRtbgmQMSa+TFUOqndviSoNpEFYiIvbFb1NNRBOkzGomw+o2/OL4k+jUHSs9QAspNgOQSYsPbCnFUT+Mzkv7LNUeAQIWZYtNgBsebbflh4+mHL02ILavmUjYEfna+202xYzNRTUkgXtC2gxwRHc/U4SzmbXSyvwbMQdQDGI3vv2O+M/psUvgtSzYfdgxHSxsAY3JHn74azHqDIqmmgKh4PeO4Hi/4YVNBss4lSusaWlTAMiImwmbDbtE4unLCp0m40mbQRIImO23tfDyUYJ4I2fyT1NTyr0twYhu3bc83xVyLqUkqEAiJt7G+5Hb2xiqhCiijalVtJsQYmG9zf/rDFOmqsYOx6gTMn9g/b2xls0lggf2kzlNZdqZDBoWRbfUxDD5psf2cZYlKWhC/xulzAOqJBQg/6YmQLSRinX9KFWrrqElYlqd9QjZgD0sN7byfONjS5fpCMqhVZSJUbg2+/HP13+lhmZtAc/nWSipA1ps88yImY+h98d9HzBZgNyJDBmkrHAA3vsfr4xO9D9SBrfBzB1Akho537wAwN5HbD3otBAalVZIBIOqdTQ3THAELv3J+pIguSj/c6dVi5TYRqkhiB3vcbC/cYYoroFn007QDcydgBa8/u2F8x6gmkOpVSTcMeQpOmR5AE/pgOQ01gtSHBUW8Gdj3Mn6WxmXLF/D2Z9TWlWITUzMLKeZncXjnxbHk9bFQsGUKw5AlDtaZEEWBnffjDFX0xa5Z5BJEBxFonTBi/sZHcdt0MuoKggQYsQNI3gg/y74cQPSf6ZW+K/UxQ6iugCIEyNt7Dfa33fz+RVqXWSytsu0HYxM2MTPtib6hRqJVLU+pHEt3Ui3vEc++Gsv6vTj511SIURYQLTvNzcSLHFnomTRRq0zOXDEq0VUdhckbC4UgbWg4qJmlqCOkrBWok/K0CYkAjkbcHAPRvUNXSEnVqcFY3mIb/AEsQoMzzgjZE2Mx0wpESs9QBP8Q9xt74uThI3k4Z/hrBDbzIJOxkHtG/EYLnMiEAamBrWOZnuF5M7R35xHqZpaTO1WqmrT0vTnquLFf4jYeDbgYY9P8AXy6gmxnaBadoHn3OB8XsbmIPl82hIgNpL6CmmChCs0gxBAiwwDM0SrshQNYuHZgAp38gXMScGawNiNRLBpuIN5Pk/njPq+W1weChTf8A1Tv3jzO5xKFGAyzdA1oFcqdAQq0gCTMHsZH17YSylKnU1FiQ4IYq0iLBT2O1/rGD0KAULpTRVpVAL7MG++4va3tguVz4bMOsLBjTqk3EA34BJ24jDPgZJ2doQGqPUFMVRoBgkEWjpW82nCr+oNSJp/FL6balEg+0ifF8N+u1F1B6lIpB6CJgAFTqO9tx9MUqWaCDSAIknfudX64bFko7gnUruddlFgDaLnjvtjedrkGknw0qahKFheY6gbTJF52M47WQOCFGqbQDtzsLje/uO+O5lWDA6CxUAgT3UFj7AiIM2AiL4uI8sjWXygpW3sFCibQqrEdojcTYmcbq14kagTMERt59vOALmhqUkkTefBF/a843Ul2MkiR2G3nbxsL3xnkxSPU1b4ZcAMPlgibAE7c7fhvxgFH09tDQdKlSoJnpYgjx3xVyNcrQhFD6QNW07wx323I8d8JZ7LCq0xX6TMD5QdrgW7Y0ibI+by1RVRaYqU1i5ciFht1hiZ3Ef0w2P7Oo9I9bsTcyWJiDBgkSdQBHng7F6o6gQ0wsFiYEaiAIkcExM97WwL1bMAUCVl3RlUmP4QSextFrfe95Ntg0kidmv7QKVr0qharUURTdgQxG0TwyzfaQvcCe5fJuayfEqallWX/E6tSAW7ggkgz/AFw1VFFwlQhdYC6yvza4/iAv/DJ32BwH1Nab/DdZmoGjaAUC6SbFoKrvNvqTjrTmuJczXqtOmWYAaoMA8ny2wFwP+jiV6bmqytBKEBgwjST1bAwDEX5G47YIvpNRKOotqZmDiOwtB4E7gg8YZymWVxT0pAEETvPaO2OekdJTtbLvIPzUggmbz2Bk2YQCPzw7laIEm0MYBi5tP14GD5+kyggjpmDHA/X+mMUs9TproaY1QWsSp8xYDGHTVxgWzWREh6dNdXe0dIMGNjyBzvhXJsWOoDSrlSyBSIJIbV/tIP0nDD1jQYzDJrOkbSGuCokapI974Blc3/iqihafxbKpMSWWFJgyL3ONeGfQmYTWFFNVYS0lRYFflMG58nycK+n5J0F3ggyb9JEdjZY7kY7lKddddKmaZak4OkAqGN9Q1f6p3uRtxhkem/EQ/E1DUOpBDGSd1Zidhad433wyYC9hBUMA0XDLoChe+nfrF1kG58SMUkrHTZDsZ1GZ5jm9+MSMtlGWpoUuZgDWZkD5frP0vvistCBCyFI6iGJn777fu2MNlITc0aoAUrKPIgcAxAJ3mD243G2BN6AA6OKjEJ0LLSBOw22uenc9xivXgabapgCZ238xAg/9436jQLIVUkEi7TF9hH0P4jnCmDPk60UKlm/iaGTUCwYzBPOlpvEjF7NayQv2Fhq5N7x9ufbHsv6TT0qsTp5abHfHszmSHp6SGiRte4sZiSYX2xN0YTKfpjlC2Y4eUuGhBeG2BjiRzhoUkBDKlgsMBAaJkEcEi31HjHnoLDMpJLkNcapEwR23gEe2HMsyhtSGE30nuLHfYnb6b4GxkEq+ap1hrQlNFiDI2swYeb7W28Y9lM0yggf4ihumZLcnTaZIOx2g/anVy6M2rT1GRPe2xA7/AL7YkZWvpqVA8RYcmRJI2uPmH2xF0Zz5FR2VmlmHSBaCgmx7c+R+K4rppLdJVT1AEk2MmGkTM/ng9MaXLRqGoSCY0sBp3j5bffGDkFUKrL0MSATO4J6bHgd9z7YSMUs0+svpqAFb0mWUAsJvafxJOA52tWDkJRVlEQdQE2HGsfljXrEz8KqwALkow3bSAQLeTztgVTNZqTozCos2X4a2+640gOejg0ajdIuYLEXNoNj2FojfBq2dBap0bFdRncASGAJIg3O3fBMis0xrUuQbiYttO283+mA5ipJCoFmLjlwLQfaTt/XAs7HQnnnLOylxqAlQQVjfbyBY79sdpVFCNqRXVyAGM2a4gcG8m/bBcv6QQWFQQLaQDddjv97HFPLZDVSRlhgCVJNx2hp2M9/fE5SWsmfQ8rTV6ZBJIQDUV3E3F+x/TvihmqAN1Zl4NrGG3t4tH9MZuQSZUASSTte9gL23PnB6MmmZXUNgu33mI3n6+QMTYC6ISwQgETAPANizSdojg4WzWUhtShiB8wDDVaII4iLyTvxhinWb5RsQflERvMefe/PuOvmAlcTcFIAGxm1zFo7+PuRGqwdMktrBEOCDK3NiVYAQNXTBEHzN8TM36OGMuXVjDCFABgaRsLHp2nuY5NGrU0FdIvMKDEmLtuYJM77D2GCZmgzgF1IABEiNSuANMRyZgm94jGuLeweB7IsFphdRI2EnbbefM34vvjNPPujBimwuJmwsQSL7jE7+z7OaNRXnURALi4jeeeQRIJ5vim+Y0qpYrqgao5IiN9haL9vrgkcL/BpvUlJubkTEzAMXM3G8c4Q9QUKNAI63sJuJM6p78/TEj1XPBa2hJZiCraiBC/NEx9ZAx2nRmmtQ9SBZa5lJMqbCAdr238Y002jPGIr+o/2dp16YaZKmFKkG38Q7Ec952ubxn/s6+Zcko1MrDBWXSI1XhjySbGPzGGMzl4U1Kb6CCC2meo2Cxe+0Rzfc47X9frVoomFNQTKSLBSQsiZkd9yDth4sOSY1kagMsiMOuIBESoEjxvyB5xQy9KWQME0kE9Q3JgARNu/1wn6LSVKaqVut4HzGbHfe37GK61AX1EwREKTvHNhaZ2uLDwcZipcm5CWzFqhBnQhuQZltW48ASvbAq3rNRKtKkqCIDE8Gb/QAficUaGYBZgF6gYDGSBMSfpJGBZ4mswRSwqwxJEiFDACR5k/sYyjTA184zMoSC2mJa3kx2AgD794wTL13LkMYuSRHsAR9vzwan6aiN8QEalWG+wmxscT8xQegpKGXBBUuTAmd/vN4HHOCFUxo5d1ZySAu++wA8+BGJeQcVCHXUASVHkkG4Hbx3P0wo2ZzdcNl6oQ6hapEEAXi0zItJiJw76Zl1KpcqywDxccWtH74xr8wU6L0cpWpFk/9IyykzIkCw5BEfu2KWQrzJLqKSt3i/IMjbgGZ2x7MepLTcU6h/wAydJ/0nv78X+xjClEO+tK0gA2pmy6SDBMbzBEn8MW9gVXzIOoIBa3cXmYP1g/TEyqdRZFgcdIFokfXj3jDWdqkKFC6BJAYEQQI7DzPP1wGnlApDKYBA3Jm/a1t8YFAvSsoyfEDaWB6Ik+SSxYm5kTxbCuXrr/lPZUgxuSxiWU9pv8AXDObXURTEsoWexJJ2kdhFsc+IxqHSgYU+BF+DvttvjdfZQW9SyaM6BWL6bxYHzv9OMdySSgl6YN7EX3O998SP7oVpNW1nUJVxPM/L5G0RiylNWALUgSQLkAHb2OJqIkwdX1aEDKIDsQ+9gBPm5J59+MS2+MahNGoocEaSQCIEhdwe8/yxQNBSjpVPwlAANxI7TNoBIEnuMequlGKhYAg7f6oNza3GJNJFLgopUZ4DM2pYOkHpc7S27Qp4ncDAAzAPo1Kx30mPl7xPfb9gOVzrNKs0aG1K8WKwI5gWb8seVXFQmmVVT1EBhO++8xPIPPOGEOZDO1DFOtpY7N3NyCAe8EfzxUesBKg64O59v0FsQHzSh2J1XYabMUKuJa+yksWYfXvix6SA1BlPUdRG1pEGSfqLYGGNmqr/wCGxCsQYGlY1RPVpJIExA+8XwnkqbshJUF2MKpIJUQYmw+Xkz2tcYoBGQv1dU2AtMgWEzzz+FsbqUgSWQw9i2+xiJgWFueBi6ImJkx8RS5K20tvBmG5m8n6bbRihTQ6tJPQCCGBsYvAA3/LfxjrjWQanBhrbRtsbAyP6zgGZQgqskMoloMggAgCSdzBuf0sDvA0hAeRBJ1fNyRcR2P7OJ1bK9aEdPJlpMj633ttxhhsu3w2+BYk7nuZLRINrKfwnnEzNVKupen5bMwI7yTwAQPHfF1guOxvP5X/APoFgg6jHCjcg/gPOCZLNNSpNSpKtRWPWpmBaGkgEQdI5Bvg2bcVBIJeCqgKVIAJm5ncgQYnbbE71ALuAQ5kDSTeL2I3IBH57YU2uxxyUYZMiqqwpUiVMEqHLQGJ7wDp0zEbHBH9LRavxOlWEAxIAMWt3jcm1z3w2tSKQbVMhQ0wAYQKfxI+uF6NhpdR/iDgj5gJEmwMcHFTKQ9mawJCghZki99QmZ8e2JmbzLIpYLDJ8w1TImQywbiZ/c456pldaIWnWpibggG94vxF44wvkmRqK/HU2JVGB6pYgBRNr+fMc4vRkH/TfUtVPU40sxENfYElj54URzipmUUVEOmGaywCDBP3tJmeT5x8/ls2PiIC1kSKQtp1WBIPcEXmb9ubi+qaAvxJ6iQSNwONtjeP1xYMNO1AXlW6QCTybAC0HzxgVbLLOoszKeqwNyZMGBxG3OCvWGksDqClriTMCVjxB24vg5zIpIXJMAAkXAvFgTYbjGRpMyOZVNZKwyC8TfsATv8A0wfKZeUUEQ5GowQfm3j64NmWSvSKzp1QY3iCNxtEcYPlKYpgDcKIBJ44Ej9xhGsi530s1K6u3UqiQY2H6na/vjtf0+q7EqQoNMCXJmxnnf8ADc4r56loVWU2G43EG1/Hn3xM9V9ZApjeJiNpN5/Lzz3xVkn8A16ba0or1gAsahHaJ2t2xtXeoNSwocyDE9MyIHn8j7Y76b6l8SBHQeefYiZP0wA1CjCnpsrCL/MODHcAEGOR7YEaGWAJFgIMyJWYkDn3B8YD/d1WqWiATFjfiY++2D5mvrFrkCLdibD3xLzFU04aSYkdxbge5vPGDYmc1kVow2qSDYQZIJO4G5i+O1MyQYL/AGwVqJOlm/jXebeb97nCtalT1GxN9xt+eNVdgFgPSLFTJIZtJvqEEeYtP7nHzfqq/wCPpNwygmPbjxubYr5H1UqWFSnqBiDwCBEfYY5XyBascwKZJbamPlUkAXJv5AA+uNcHumeXRj0iglWUquyNSVgQs9YWbm4uBP4cb2VrUiFSmpBpjd1BZgb7E9FvrwcfNupXMqZZCQJuQbbEECLTHsDbFmhVIrurgs4JZrFTa8jaxmBHY2xZE9k87qqhjT1U2bc20iZJWx5URcYsZdmQ1AIAnqCg3IkmJvzgD0zVo7amUrAVtMgkzuJ2CnY44tfqDzqBE9LfMwIDReIHUI327HA0SHf706HXGoA3WLjYC/1GNPm31TAhiLGLC3NiL325OM1ChGp9gslibnY35NxOx2HfCyeth2lFMiAw2tYyRcwJ78xgmA2Ps7TpMJMqW3ItvvcWgDi84WfLkU+pQBYEamY2iTJAO8m8/jgVVqsSrKqneDcAnvMGTwT45wxl80hI6hYA3mOJiR1Qd8WYOgWXWqSxG0QtMk6R2Nv4rRN/zxK9Sp1JPUVYVNOm8MInqI2EdQ7gXxeZiS4jqBix2B1RzItp37Hi+Ec7Q+Ih1AB2lNrAbJDbxMExYGQJwreQ/hDXIGmzIyhfiKRqHBuFMCx9xeO04pZD09VUf6ttWoyrAESLGO/Y4bzDh6a9JVt9PYrZt/Ixn1dSh19KgwGE21QZt2tgdNoMKSq1iSukqZO87zeTMz+OGV0uNIGkr8oJsRYcd7/XCTZ5HUSVUQb/AMr24wytRut0EhOorIBtvYgWHfcxgQcgq1FL6RPYC/bqkx4m35YU9YVKrIrqHTWwAg7gTsPAMYU9Qo9LlawQsRLM20k9vaPM8ThtPTw4dWbUgAE6gZgAhgR8vIgX38yoHBun6aCUAhUBnSFHa8TzH5YDX9NptTb4rShEjUbALvp5kzf6YNl8vpZ5YxsoCkaQo2JMkzzPPvjHqhmmVYEarEKAYG7GfYXibYUFBenqUpaUJCgalnyLHeD3/DHPUvT3rrpL6ASAQRuVk7zcSeMUSTbSBsNtoiYHi34+MFo5jSDMkb37jcDvYWHvgWwbIuW/wg0jUxMC1jB041mcpVKnS0Dcm/tEARGK75wOpJp2HJsQLmYHt3xPzNVlViKbMJkAEEaRz3vF5/ngZpM+fperVaNdabjWhNjzB/lhr+0SxXproBTSbzAAPM7CwP2w1mStVAwEj5h03WPx+n8sRKvqVXNulKqi01iAwJMlNtQ/0sQJiInG1l4QOopdbU9NIhUUW1SOI+k+f0xxKeYdBrVWdGkEMDPHvNvuOMdy+Yq0l/y2dEESEJnaffbzsPOGKHrS6RUKgETcggC/ImxnGTRivWIqLqX+ETAsNRAO542t3OB5mmXqmSQo6Vg7kiSfAAHa8+cMZer/AHi5BBU3Mb+/P7PfHSy/xAEamuDBvAM/bnjBSF6PpgIUVGLwsiCQBbtG+EaPoDlQdTbcnFRfUlRdV49t+/thQeq1B8oULwDf9cSbGHqdAs2oqNJ6YMwJOkx533/6ZyyGlrUatJPSSBpiIGkzMi42tHtKOQzGl9/lYEgncTP5/mMUM3qrAFTGskmwFwQxExq1ReNrYVnBl4J2d9ODDVOockbgwRad4gfjhrJqzVadVwxZEbUxsIIETA7BhE+cCy9EsYAMT8pkbhhI7jkx4w2lSqi6WB0nVa0xEe5xKrIvOAlJRqkALYEWgGRNh2v9MYoBH2tA2BYySYJ9pH5e2B5z1Xpk0zIEeYIsSItzOHvTM/RqINA1MP4TaIvPniPPtOIAeZrEaVvcyJ8GRwB7+2A+jrTqlgTTFSNlhdW5tHzcY4MnVdiGYEzKsnyRImZuCIi/bAKvo9MkKBoZflIgRzaOJwPDyKysDudywcmkx0XuvJsOqN48iL47l8qqLTCqeQG4veSRvtH1HmFkzddEU11100JCV0I+JbYEEENfg2PvjWW9UQiKRY2BZKg06jMyt9IuTYQIi1saeDKbYznCE1Mbao53k2H0N/8AvAMvX1UoPUNxcX5uNotH0+7efy6sh1wdSqSkwQZU29438njCeT9PKKqMVUweqZtPgnz4xh4Rvi6E9Py3ygbKxK2JNyGN+Y6huPwu3mMsKiv8TYi0i3Mb2sefOEWqAsShg6QssLCLQI7n+XGD1aqhCrOAYAnUSQewmbf0GNN9hCPkvRzTPWC3X/D1TaxtffAvUjrNRC7JqAPymSBJg3iBJ3xWoesK6HRJadNtyb9jbiZjnAa9IuylrkNHmOVN+ePO/fEuVdYzEBek+hU0Y1HIaIkHVA5U23IjtbzizTyKKQ4ADm88fNv9d5H1xlk+HqkwAAQNxzb63k40vrClAptFrCx4H0NvbE39MtPoF6tXldQGlyPmFtXYbzFzY+e+C5T1N1dHKgB10uCd4Int1bH74F8XW14jnwQdN7x/1jGYqCtVVRJCC7RF9jH8xgrpRSMKmd00ECCGJIB/9uo6Y7wo2mcM0sqBDl9SgyZNtp8xG+AtSWGBsBKqBAAgANvxNptxjnxB0Q0CYgbE9vY4Gynw9Tqly0HQoWYmCwJn6c8Tg7ZhADHVAtfc7bn8PvjmYr9hpkGZB3uCN/HOBf8Ah1VgDvpIIKQLA89xv98W9F6xelVRFK6ggIAmwBnfwMaTJ/4epoRUEoYH039sL1qK1eggnUvA2/p/TAM/XNOlRpNGkvu19IFyB/x+pwpC8aFv/GqqPJBZS3VBGm5JgC8fXGzSFSo7PIpzKm0SRuBEzO/0HfDWQy6aWDiUtAsP9sAbkQ3PN8adYIhDFr+O8HbBZoZTfp1YU1IUzMyx5H9PbHs4yyFaD1AmNwftP0xzMU1QfFESP1ta1t/3xKy+Vd0+I0bkz9/tfb2xEFzuapSKYq6WmSD0k+C3B+n0wDSttR0tAkT4/XfDlUgqIU2jUSB1cyJ2xwU5uVk/7cVJIxUysIHnyPAJMgWnv9Yw3kM98JOiXIIJEjpnvPEkfc4QpZvpKbq42A2mfy/Q43QzSpqIlumGGxM2Jjfkj3w3NCYGczngRqbWpBBsSduxF/v2wTL1WzEq1QQqkhNIJbYXP/tg2HcYXq01q0l0NLzcA8kWJB6gI+xDcbCr5LSwIbS0AkAx2iLcwAR5PfGtBsa/8OZqcll6SdPB6vmBMwRNwCP1wlkaSRUVhMgrpvfmQ23b79jhlPV1KFczT2lxUC9BNxcWj8j04IoR0TQl4sWi4seD4kdp9sHo+BsmjgaKanpOkdoBFiY3jjAfUPUglX4bQXMDz/CZaYANmiTwMG9NzGoKRTszdYJIjT/FFw0kH2lebY6/p1NnLG+oaQYg/N3BMk2gEcRxhn0zQWaqnQUqhhqEjYydWm3VdgSD2jEj0lk1IGcq5MyumIuLAX8Q3vzi/SrkkjSpCg6dYIMtA/Q2HETfHzWdyS1KpNAkssGFB0jYNB5vG/c8jGlGoWU8n1ByM1HW7FIMz/CRYxuDMiPHc4WFILUW6hgJvaZ3/facM+m52pUYh0FN1Qg+diJvxp+s+MKU/Tnp1Fb5yb6iBabmQPw7Yw50aTemP0MsKaaREbiT3mBczafrthWtTsYCgmdJAG5m5B7Ec/ecOZpZAFyTuR3N/pP87dsU51MuhhfT1GxMzaDY2ntGDZLCJyUvh3A3O4Enbdrd5tc2GGcllhUf4jyGAIMEwdzqI4InnthqnRhT8RiCR0wLTsD7ThWpVA0sIAJuJ6Z1EX8Tg0O8DNR1bdZUQATt225+uJWcoNrphaRaQZg2kd+w4jm8HFFqhDSCNuocm17R2BPiMByefUrJY7mbiSpvuBbcmffDYU+GlOmkWHTMLFpnbiPa2N+kZEgCID3YkAxfje2Bx8ZlVWZQjyJBmBup5iduLD3wY0WQqZgXgwZBJsPbt+mAqMUEOmBfSfNwTH44XUaXLExCwJPPewtPjB6PqKizDSV3m29/z4/YTyzauoNq0meq8r376o2+mJBkLRyxbr0VCI2JH5TN/Pnm2CU6lZGMBoA2a4iJN+DtvhujXgCBveAOwOFzm5BEwZ2JNrj+f54nAVeyR6r/AGm/u7dKBj80jyxbfzF8LZz11swaZWhoLAjW/HLxFrBZM/hihnMlSeSyrqH3t3Pbj2tg+Uy8rogBIIgdogwRcG+FckkTXYv6HV1Uld7E32HmDYwP4TGHDmSASsNqIi+32n7eMB+F8GmaerVyvTeOJ7bgTYYz6eQQwsINjeRyCNpxl7FaM+qBmptLRAnY9JF7RvbA0LlUpkQoGqxuRx+JnC2Y9aWmWTQWv1Hsd4O894xQq01IJkiaSx4Hb6/zw9EAzlOFEHpYW/f9MYyVBTTUkbj/AFH+eGC0wgMgAxaN5m0eMcAAtpB8iI+mARF8mukRZlvMm8n38e+2D6YgMu19RjeYjzxHvhEE0zpfqU2B7+/c3F8OUVDaV1SwOsTyQRv+7QO2NIOgT5QEQpUEmZFiTyZ33/LzjBpFlY1WY/DvI3W0kzuQDB9wPbBKukmSY3I9+bdrY9T9RUamQ2Dda3krAmB7du2LsehHK5EfE01mLIZUBz5EC/7ti1Syay9NFkESFHFpEf6thH0xIzdejCMp6VJOs02gwDwbzvI37eHUy5JSpTLIYGkg6YBAizL9xHJw5Wwt0BOSei0IL3GnYwN/tizlvVPiLJIEWjeDBE/jviZ1awxeSfbmBa9ufx+hKnpoVggcgmOqJBn6fneZxk1iZLFL09At2UsNy1gTJ/CPrhBkSoWWksUwbuB/FMyO4kbW/HCj5JqbL8R20EEkM1ibWHiYEYcqeoGogCkaSduRsBH2/LDTP5YClVemx+EWPBLS0yO/jfG87VqEjQqB1UgXNwRI6SBD2EAG9x75qa1WCwYb3F+q15secE+ONIBUCReYva0d7W9sZTNNHcl/aanVVEUMKkdRqLpuB1e95sJtjTNXJnXHBgCLiLXOw784VyyyS+mCpKjgwZHWI3E7g3796+qxZuLdv1t2xvlvBhKCWYdxTAU7ARtsLCdp7+8Y4h1kFxpPAEQIMC/I5+2HmqKSANj3g/WDt3x2qoAA3ZjANuw/DGTVJ9OhVLETC8ySPPsZ7YUz9GHRTp6rsDHjTHjjg4Nn/VkoNp6qruIITSQDwDJE3IsP+h5Og7trqv8AEaI2gLtbYDi8Y1IiXJtj2Vy6axqXT02M9JNtx9fzx3+9sF+WVYsBtwD+YHGNrwakRYqYv42uNsYr+pfKNQBnYRxEzva4+/2yU+E7+6EupqBi+mxO1jJ+232thvNUAKkg2KAmJgi9rWFgYxunlfiKNUgcw3O82vEzhilVQsVUjUFA94E/he2AqZ/u0EaWYIzSARt48+MZq0Xsp5PfeIwKpnQih99REXgX2Jn8ox56ztr1f4d7GQexvH8X5+84Q7G69SkI1HTIkxJgAx1cASBv+hxPz3rg1ilRQs+9hsfwEEXm9oOMroMioA5YiVG0rtftcH3xhM6skBANLS2kQTc2J7cXwqQzHQxFRlmsJUcW4mfrfHkqKNS0wSZs7beJ/wBREcd7xyWtnmgdIpqfMm1/3GEkzJUG83sZuZj8d9p52xlGtnKeRDMGIksb2uZN97AdvAwSmArhWJ0gQDx0/pJwfLZhNEiz8qd79p53POAZKrUqMdZkFTFv3533wiN1KqsTVWSI6rcc/wA/piRUzrEyBbiG/ocNjLsUYTaDHi0XxNp+rgCI2tcxiRDWlTqF7CVPfke+5Bwvka/wy6kfMYk8bjtce+CMsKC0kbk95iQO43HfGGrBmMFYsDFyQ0TMHyd7g4SKdLrJBA8cX02jj6ePOJlRvhuVif4SBMkGL2v+4w2csqkkGAt5mPYbTGOZjIhqkts0GT4vEd8CIntk9I6GYsDIZjMgnYSZJET9t74pUaDMmpuqD1XFptb3HPtgtbK0oAVhrmQIEi0+2w74jrnHy+a+GwmjVXSxv0sJub8W4mPfGleTCpIfzFMaDULgLTYAnie3nBct6y1dBT0qumwexkG3SNibXP8AOcQh6cS9X46kxqPQIWFWZF4LELv/AFxZ9LySI6I5MC6niCTvcbT9u+NRJA22G/uVU6viS8mB0jSRbaDaCLqRjv8A4VBaFVTMkgmSBJE8fbFDP0wr6VN5EgdzsfO5IE98TKmb+C5WdQkkkxAg2sNu/wC4xhjxHRkgG0kggKODc+Twbe2MtRsWAsN5tb+Y3n2ION1U1aHADNI0w3TIAN+zdQvFo84J/dXHzvrm+wEAiBG9v1xTBXIDLguGaAYADCWsZDDp7kEccYZpkvYXAHUNiPMjn+mF/wC9VFkTEGw6TIAsPvzb8cYzHqfT0U3DkaSQbi0Stjf3GLcL6NP6NyIUC/5b9xfC3reR1Up1Fjp6AvSZAt7XGPZXO5tiVcygGxAkgTuYEt3t3xul6WAfiMeTBMyLfw+B2kfjiZK9k/8As/loUkxrB0nk7Am5m2w3/niyrjQWXeflXTud4JgcA4nuKSE1FlBOlwYIYjYgA83Me+MD1vo+HoLGek8Axa0/vbE8spgrq+udcgA8Rybmxt2vzgLemlg4BBZgbW4+WQR+5wGjmLAsLjgG8m0Hn9nviZncyuZlFDppsRcE3AgkW0355tziRPGgnpecgfDJZKpm0GCfE/vfDlcMia10KKZN+SfJBF/JwgMgaKoUMhGsSv8ADIm52udRvFzg2fzOjQrH52sLQYvNpF7bi8b4n4P9DVGNRlYiRZdA3UkElj44HabxE47mq4/hQEsYLAAmBfk35+s4Ur0Kp1hDOtTfuAJvHYiPGNelp/hhwFWQCTHzKBAm3Txfc7nFsNBa+ZJCKoDadQIAhr33nYDiOcGTLtUEt/hiRC2kwNzubbwecDyzVAYIMrEXlYMizdoJ/lbGajudQ1NM7rcQTzPa359sGmQbPikAuo6ipIMffn/rA8xRSooKEKQQTPbx5O3GPUPTxWkEqVNjPcCbHvbAcxVAHwrgA3YyJAiY7biLEe2JEwx9HZxYAExuTieahTStFwJIU3kiBxH1GKmXqojEgm25Ooc+bA/zOJ3peUTS1SpAAYlRIO7HbsRa4woqxA60aWqmSPlBHa9tombb49XydBmLamv2bx+ffzOKVVkps50yS3QFWZHG57H2wq+YqAwfhA9mUT9fOJ+DKJ0M0QVGosg7Qwv3I2B3kxv926uUFTqUFG1dLj24t9sbyuSGkdc6RfiJnjnnAnraTCBpE8mAOQb3HM8Y05cGVnYBKraypYsQNztHt+vNvo5S9XVlVSrM17C9h4N5MnvtjLVNZPUNRgCRuZsDPNvvgWayOmWDITcCNxMRFvHj2wRDRumVK9IABMiAQZgSTsAbmI7Y4/VNOLncTMTcA7eTPm2N5bOPTBRlWd7g7RDCQIm4M23x4VNQBBHURfmB9uZ/DA0SpPrLUb4aU3J4EMSIKkXDG4YGCJ2O1sUmytWpTm2pYCimAogW2JIgb7282wE59XeGT4mpTBYSoPAJ42n+c3bDqCQ0QxgXggAcxHj38caodg6GppBMGDeJbVqAlgbbAbbfXGszQ+IIJEi5OkSZuTJ/ExvJ74cGaWCUIESYANhve252vvf6ZSkjtzcXttHbxfGWKA+ienf4miSz3LG1hxEe0fbBMvmX1Q7THSDYWMBlMC4G822wgHIrrUpsNQBt8vSvkb8/bFTJOtVkQDSwv3BG8dzwZ8d8SHkEStYqQCJjb3H9CfAwAVUTqCMJkTEiY42sbY2wCs9MkjSeAJ2BkfSD98YoE1EYGFKyygmS0b7/AL3+hkMQ0WJAGmXixnmNr3xupWJgVGPw4gqBBM23m3622jCaZwUj1bTcbfXzx+ON1qyVHboKjgkQRwYj7/X2gNNdHjkKbvoQggkQDIYae+xDdJvyDyMdq5YEwoDKWmZEACx2P7t9MmmzhhZZE6riSLmTfiLEcX3xsKVCpUWAQTC2EkEHa3O5O/4a9M3oPVyyldCHW3zSOOPzxMbO1CutgsGoACIMzC2tx+hwPN1momVaF2bSEaRN7CBtMFdsEWklQIaWqUO5U7gExBgiYBJ2sMSRMJnhXZfh66aAydTEiwtBvEfjM2gSVsojVKS6kUMnVrLbBbwCJsRI8Scar0lcSNTsfkMyCSQG2sNgbdowwMsWSJ09UPtOxHa8n984qUEqVCoUZ2YAyRpWyuLmxJEiOeQDhnN1qqAZeKZUqFEBtcRJFjcRN4x1coZUa9KT8oMiRMETdYvcYbz3w6YUqJedxBvHEneOR5w1GXQGfzxWkzGjElUCFrm9jMeJnbxtgYzRspVV1XFN3l+d438bbXng2ezBrMIEEARa1ha+wxOVKjMSNBbUfnuCO1xtpgzffAhCBavwtC9BJ1F4DRLGIBsTvvg1fLsKgqVmWsTGpiCnAiFWR3NiNjjaUhSDA07RspJ1XOo/XbE96sM1UqzIvyobkBp0xxIi+++FNvBNK0Pn3puCQRaAUmCZPFthJONIEHy6ZAsCQGERE22vH7OFqlQMDVKgLEKGCzabjvxv+uHKTMyhFWTZjAH6cc9sHQsAa1a7MUEfKQLie3bbfCj1qKkqxBINyQSZ84e9PypJY1COmd/BP1xHzyhqjNSFf4bHUsFhvc2kczh4qg3Bmj6p8QIHUhIi0TMAyZMmT228YLlfUEEksBpbYzP3E2v+OJNeoaIbUVMGQlpI248n2nDWVz4qIhUB/wDUSGkTPT9LffGoZoWt6ilQj4aQx+a6w0kc/wAQPbB6B3JkGLsCY8kRuYPbt2whTyfUDoIE7jcRefy/DDTZ1V6Szd9j3jcWne3vgfhoZFJQQdR0n/3TaD+P23OBnNUi2kkAwSOZIvA097bfphCsDYBpHeAf1kb9xvzg65ZWXfSRcMrQ4O4j7flin0r8CZmq4HxKYEkTBuJO+5sYOx2nD1VxWcsmtYmVYQJPFjY8b4SWixvJZSSd/ad9h3jbfHqua0roPS3hSQxiQLTbybDAI7l8k5lvhk6RHEggcwIjbHMt6sFkusCdOpWGobn5NyCOQeADycR8l6tmQdTVSoaIBETKm20yBafHODUK1U1f8R1Ei4tFxEzEgkDacL4wLQeZyTkPVKqKckoNjcx8smL7CTv4xQy2Z+IVVWNJ1usGCdhsTJ24nbCuaQgr8VmZZ6SJ3nYi9hvY999sFzOTVAjCqqmZUsFJk9+kX4B4jtieRT6LFH4Zb+716gb4lgSbzZrE3n35x71KjSUEoTIIABm5mO319vGPnq0VG63MkwYm+56gBa0W47YrehZ6mH+G+nQ16XckA7FgNuL7YIVjodqZqOy1AbgEAxAFtvMXk3nA2HSQLEbGCfB+uNVPV2J1aTpUm5iOd/G/72CudI19JAImRttFpI84B0OUwTTJqM5DdUAnSCRcjsbcW55wOi4glX1sblWJMCdr878/ngL1KjADVrlRIO1/6/8AdrmzfqC0QGqUypMbXkAxI5j98YnkFgxmsg2sKrHqvMgiCJn22jyPGJ6Zamuo/wB6VUckQGEcEjpIm8g7cjthl/7Sl9NKhRIBEa2ueRFhcAyQZ3Hg4wMpUy7hldKgabkdW0kEcCbSP5Y0sBaVVYlQ6MrsbsdQlv8AVGkwIttNonfClfMtAYNCg3Nrmwju0X9vOJ7MqN8UIYEkqpkcyByLHYY6vqdN6hJBFNfkGkwFk9RG558798BBsx6qJlIJ5meBqvb9e2DjOsWVrAQVViZgkAmFgXHc2mO0lOt6xlzqB/wwDBNQaQCR23NxPiOMYzNTRoBZSa1OAYsFYXIG88Cf0jCkTaDnMR0yAswYnUYnmxjcnnb2wxl6pZIRQo3NRuPa3jGKZpggORAsEWCzRtYSRffGmbXpFUMic9u8zN49sYEXq5saQS/xKsiBMgTFj2B745UrGpUBqPrAiKcaVUkQRG4M89pxzMeoU2ULlwZEy0aZABmBc4SzWaqMSCeowSemZG19+Ttja0G2UTnqdxWToUlVVRt7+bTf+uD082xSEVlfSNR5niO3GJuZyzUaRdhuw0z3nf7YDR9YIb5iwImeRO898BD+dzMDQJYn52Jn6bdrb4Uq1jP+Wh8kGf8AkMHf1JEqHmNgsGbfzO2Es0WZywogA8GJ2jERmrkaRYkAEki88CNo24+uOUWSgIpVQysQxTsDsD58friUrppgtIHIm9wY9xEYPkqgIJQCwsPrsOIE46dGCnTrhri0TY/ffCtWnqM3AP8ADxbbmJsf2cBOZP33Hn9BgtHMCDqbqHtPv+x98Zhoap5lNoIB26RA5md73ke31xoLSYgXE27flH9N8DrVhAqAkTAFgdpMREGe1udsDoZzWII0KNXheoCAD79++GFQvp2frBwrFWUgiBZlMCD5kz9+eBZvK1ajufiGQgBAcgTMXja0e34YFmVpAgBn1A/ONQAubbT2v54i/cppQ2YR3vvtfn74dMNjvpTswAbUdKiNUad7r3PyzbBMxVGogAw2077Xi8jkWx52K3LFYNoNjIMfS5+vjGqVWigZg8tG1pNxNpuJ8fbGW7oZBXL5ypSX4dXU6gnTq6muAAASZMkSPJ42DzNTr0hpsf41YdSkbbHgmxuCOTNpzUyxJmw7wZO4Pi4HP8sGpZUs+sVLKIhQLc2A4tP/AHieRQrUemrItRwjKWOzCdoIMiJuNxa3jFAwyKBIX+A7bbTa0SD9cLZjPtU0q1Om9QWQsDPPMRG86owtUFYaEqnpAMbk33BPI48W7YWqjKcZ9StQPTDUU/x0OmqhtqB3aDAOwgjefrhWlmEZtTOTqEDtF9uJPf2xJydL+JXqKSoI0NHTJ7HuDY7eMN0s7RCnpcEGLwfFvb68nGWKLGXrrp+a+wmSTafqe3uPOJxorGqoNIK2kkxe4MjpgyIwHL5lHfS+lV4Z5IJnZYAg7G5wenm1VtDqNLWBBP0jxfm0Ed8Z0a2deq6qoSmQVHgrcgypAttsftbC7ZojWqgS5hmEk9rMRI9oF8Z9X9TPR8PUwJhmiLbQD5g9xYY5TolgpcsJkSRI0m8C+qQYmdr43MGOzuZolW0FiPAi+23cXx3OAAoFBDNIYD6QxMcXwrmlJVCSxaLs0GBFh7nC0MovDC8kGCSYJDX6tpjyJwSmv1EM5/MCsrLMydRIO5GwWYni+MZHJCmqqVZSOoaYgd7bRvY+e+DoVgMkwO4M8fWwkybWPjHXz6sxeyiAAbXjeLAkGeQPrvhTcMtKjL0WWNlBsTzPuLA+cL5htTDXLLuFm37tMe+CVKVMLrc72HGwsOYBxmrnFaBB5+W4FvMADGTRoVnRx8NVB4O8ef6YXzpaQoJ1nqOlQW5ncR9MZb1MItjp5Enf+Xf7YHVqNHxKhgTYJOozwMSWRbMZv16q1qtUmgwX5KImVibfMpO/PiMDTJKTFGotRGEjTJc36gRGpSIMzhX45eShO1gfnO8T+e+HqPqLoABIMEsSNjaR73H4Y6vByWw1CaegLTGoH5miPYAX/qMGfKVCZequo3Py/wAsItXqVo1AAKZmIMfr+Q2wDWRZaIYdyJJ84w0aonl6BFmEeeDbDSZwRAW6m54OBNsf93/5XAMrx7HG2ZRTzOV16GUltakrE3gieIkT+HfCoYAwQY7C5J9/18Yo+g/+Sf3P5jCHp3+YfY/8cTwKO6dRGuRAEC/7PvPGHmoVKTAgrpFpaIgidzbnnA/Xf/Lj/aPyxLqfx+//AOcEqpWFQVFIAkjwT0x2m34Y9l/TtR6TE+fvMfTCKb/T9cUMv/F9fyOMs0aGSYK1MnQmoyxJImLkLwOd9+MKZTLMATJNOQSQZuPA5vyTjdX5Kns36Yx6j/mH2P5DDkoPNljIWmVK8mL/APe/2x3KOUcAg26ekQTYRJwv6d/6f+4fripU/wA36jGWMEsxqFQ66ZWIIg8bcQCD25/HHVFJiWes2rhUso3tf3/e+Kvq2w/+v5tj52v/AJi/X88KZQeeiNRMXF7bYfUUmYOR1EXQCwNuq20C8e2Fv/Tb998AyX+Yvv8A/oYyiehhhcBJ1TMCY+2xt3wvWLurVP8AREwD4Mfjhqv/AJq+5/5Niln/APLH+/8AXES2fP8AwXYsSHad5YLo3gtY3jx+mD0aTGzOIP8AqJIHe+3aRG/2BF+fMe4/4Jhr1bj/AOMf8sbbMJCorFQEZFKqdUiJva53iBtHfe2FqjU1OzIbW0z206Sve5729p9kPl/+p/JsLZj/AMwPb+WJKk8A6ldNTBXqQyN0qCA3cHULGLzglDNAhVZWVy3zWKsO8nY+LcHxjtHZPc/8UwRv8s+/6jF4XpwZpBINLURHUXsQLHpAn8e+OSrKeqDPywQLxx+NyfGFM3x7fpgtP5h/tH5HFpD2YdVNlXU5O0ERa8zhbMNUgCpGkXAJPnnxijlP8z/7Y96z8g9/54lsHlAfQ8/Rep1dDATv07XKnjYW+2NFxrE9TuJHYTtHfknbHz9L53/+M/pjnoPyH2OOvLjDkuVwfR1w1wxCg8noA525++OUs0oEf3gCPBxOyW49j+eJ+Z+dvfAuCY8ubR//2Q=="/>
          <p:cNvSpPr>
            <a:spLocks noChangeAspect="1" noChangeArrowheads="1"/>
          </p:cNvSpPr>
          <p:nvPr/>
        </p:nvSpPr>
        <p:spPr bwMode="auto">
          <a:xfrm>
            <a:off x="63500" y="-925513"/>
            <a:ext cx="2390775" cy="1914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6" name="AutoShape 22" descr="data:image/jpeg;base64,/9j/4AAQSkZJRgABAQAAAQABAAD/2wCEAAkGBhQSERUTExQWFRUWGB8aGBgXGBodGxsgHBobGxsgHB4eHiYgGxwjIBobHy8hIygpLC0sIB4xNTArNiYrLCkBCQoKDgwOGg8PGiwkHyQsLCwsLCwsLCwsLCwsLCwsLCwsLCwsLCwsLCwsLCwsLCwsLCwsLCwsLCwsLCwsLCwsLP/AABEIAMkA+wMBIgACEQEDEQH/xAAaAAADAQEBAQAAAAAAAAAAAAADBAUCAQAG/8QAPRAAAgECBQMCBAQDCAAHAQAAAQIRAyEABBIxQSJRYQVxEzKBkaGxwfBC0eEGFCMzUnKy8RU0Q2JzgsJT/8QAGAEBAQEBAQAAAAAAAAAAAAAAAQACAwX/xAAfEQADAAIDAQEBAQAAAAAAAAAAAREhMQJBYVEScYH/2gAMAwEAAhEDEQA/AHvTsmKYk2WTIDcd9uMWaRZZELpPVqB941eTG/NsS69PVEWg8zwR9/xxj47u2syPm1LMatiD2sfEgHHlJU9djef9NFTSLiJJUXg9OnY95F+Mdy1A/RTANzzFuY843TZTexBAnTazANc7m0Hn88ErF1qKtPkg9W1zfgcbew3jD4Qv6zmfhuFBC6G1RMbRtbgmQMSa+TFUOqndviSoNpEFYiIvbFb1NNRBOkzGomw+o2/OL4k+jUHSs9QAspNgOQSYsPbCnFUT+Mzkv7LNUeAQIWZYtNgBsebbflh4+mHL02ILavmUjYEfna+202xYzNRTUkgXtC2gxwRHc/U4SzmbXSyvwbMQdQDGI3vv2O+M/psUvgtSzYfdgxHSxsAY3JHn74azHqDIqmmgKh4PeO4Hi/4YVNBss4lSusaWlTAMiImwmbDbtE4unLCp0m40mbQRIImO23tfDyUYJ4I2fyT1NTyr0twYhu3bc83xVyLqUkqEAiJt7G+5Hb2xiqhCiijalVtJsQYmG9zf/rDFOmqsYOx6gTMn9g/b2xls0lggf2kzlNZdqZDBoWRbfUxDD5psf2cZYlKWhC/xulzAOqJBQg/6YmQLSRinX9KFWrrqElYlqd9QjZgD0sN7byfONjS5fpCMqhVZSJUbg2+/HP13+lhmZtAc/nWSipA1ps88yImY+h98d9HzBZgNyJDBmkrHAA3vsfr4xO9D9SBrfBzB1Akho537wAwN5HbD3otBAalVZIBIOqdTQ3THAELv3J+pIguSj/c6dVi5TYRqkhiB3vcbC/cYYoroFn007QDcydgBa8/u2F8x6gmkOpVSTcMeQpOmR5AE/pgOQ01gtSHBUW8Gdj3Mn6WxmXLF/D2Z9TWlWITUzMLKeZncXjnxbHk9bFQsGUKw5AlDtaZEEWBnffjDFX0xa5Z5BJEBxFonTBi/sZHcdt0MuoKggQYsQNI3gg/y74cQPSf6ZW+K/UxQ6iugCIEyNt7Dfa33fz+RVqXWSytsu0HYxM2MTPtib6hRqJVLU+pHEt3Ui3vEc++Gsv6vTj511SIURYQLTvNzcSLHFnomTRRq0zOXDEq0VUdhckbC4UgbWg4qJmlqCOkrBWok/K0CYkAjkbcHAPRvUNXSEnVqcFY3mIb/AEsQoMzzgjZE2Mx0wpESs9QBP8Q9xt74uThI3k4Z/hrBDbzIJOxkHtG/EYLnMiEAamBrWOZnuF5M7R35xHqZpaTO1WqmrT0vTnquLFf4jYeDbgYY9P8AXy6gmxnaBadoHn3OB8XsbmIPl82hIgNpL6CmmChCs0gxBAiwwDM0SrshQNYuHZgAp38gXMScGawNiNRLBpuIN5Pk/njPq+W1weChTf8A1Tv3jzO5xKFGAyzdA1oFcqdAQq0gCTMHsZH17YSylKnU1FiQ4IYq0iLBT2O1/rGD0KAULpTRVpVAL7MG++4va3tguVz4bMOsLBjTqk3EA34BJ24jDPgZJ2doQGqPUFMVRoBgkEWjpW82nCr+oNSJp/FL6balEg+0ifF8N+u1F1B6lIpB6CJgAFTqO9tx9MUqWaCDSAIknfudX64bFko7gnUruddlFgDaLnjvtjedrkGknw0qahKFheY6gbTJF52M47WQOCFGqbQDtzsLje/uO+O5lWDA6CxUAgT3UFj7AiIM2AiL4uI8sjWXygpW3sFCibQqrEdojcTYmcbq14kagTMERt59vOALmhqUkkTefBF/a843Ul2MkiR2G3nbxsL3xnkxSPU1b4ZcAMPlgibAE7c7fhvxgFH09tDQdKlSoJnpYgjx3xVyNcrQhFD6QNW07wx323I8d8JZ7LCq0xX6TMD5QdrgW7Y0ibI+by1RVRaYqU1i5ciFht1hiZ3Ef0w2P7Oo9I9bsTcyWJiDBgkSdQBHng7F6o6gQ0wsFiYEaiAIkcExM97WwL1bMAUCVl3RlUmP4QSextFrfe95Ntg0kidmv7QKVr0qharUURTdgQxG0TwyzfaQvcCe5fJuayfEqallWX/E6tSAW7ggkgz/AFw1VFFwlQhdYC6yvza4/iAv/DJ32BwH1Nab/DdZmoGjaAUC6SbFoKrvNvqTjrTmuJczXqtOmWYAaoMA8ny2wFwP+jiV6bmqytBKEBgwjST1bAwDEX5G47YIvpNRKOotqZmDiOwtB4E7gg8YZymWVxT0pAEETvPaO2OekdJTtbLvIPzUggmbz2Bk2YQCPzw7laIEm0MYBi5tP14GD5+kyggjpmDHA/X+mMUs9TproaY1QWsSp8xYDGHTVxgWzWREh6dNdXe0dIMGNjyBzvhXJsWOoDSrlSyBSIJIbV/tIP0nDD1jQYzDJrOkbSGuCokapI974Blc3/iqihafxbKpMSWWFJgyL3ONeGfQmYTWFFNVYS0lRYFflMG58nycK+n5J0F3ggyb9JEdjZY7kY7lKddddKmaZak4OkAqGN9Q1f6p3uRtxhkem/EQ/E1DUOpBDGSd1Zidhad433wyYC9hBUMA0XDLoChe+nfrF1kG58SMUkrHTZDsZ1GZ5jm9+MSMtlGWpoUuZgDWZkD5frP0vvistCBCyFI6iGJn777fu2MNlITc0aoAUrKPIgcAxAJ3mD243G2BN6AA6OKjEJ0LLSBOw22uenc9xivXgabapgCZ238xAg/9436jQLIVUkEi7TF9hH0P4jnCmDPk60UKlm/iaGTUCwYzBPOlpvEjF7NayQv2Fhq5N7x9ufbHsv6TT0qsTp5abHfHszmSHp6SGiRte4sZiSYX2xN0YTKfpjlC2Y4eUuGhBeG2BjiRzhoUkBDKlgsMBAaJkEcEi31HjHnoLDMpJLkNcapEwR23gEe2HMsyhtSGE30nuLHfYnb6b4GxkEq+ap1hrQlNFiDI2swYeb7W28Y9lM0yggf4ihumZLcnTaZIOx2g/anVy6M2rT1GRPe2xA7/AL7YkZWvpqVA8RYcmRJI2uPmH2xF0Zz5FR2VmlmHSBaCgmx7c+R+K4rppLdJVT1AEk2MmGkTM/ng9MaXLRqGoSCY0sBp3j5bffGDkFUKrL0MSATO4J6bHgd9z7YSMUs0+svpqAFb0mWUAsJvafxJOA52tWDkJRVlEQdQE2HGsfljXrEz8KqwALkow3bSAQLeTztgVTNZqTozCos2X4a2+640gOejg0ajdIuYLEXNoNj2FojfBq2dBap0bFdRncASGAJIg3O3fBMis0xrUuQbiYttO283+mA5ipJCoFmLjlwLQfaTt/XAs7HQnnnLOylxqAlQQVjfbyBY79sdpVFCNqRXVyAGM2a4gcG8m/bBcv6QQWFQQLaQDddjv97HFPLZDVSRlhgCVJNx2hp2M9/fE5SWsmfQ8rTV6ZBJIQDUV3E3F+x/TvihmqAN1Zl4NrGG3t4tH9MZuQSZUASSTte9gL23PnB6MmmZXUNgu33mI3n6+QMTYC6ISwQgETAPANizSdojg4WzWUhtShiB8wDDVaII4iLyTvxhinWb5RsQflERvMefe/PuOvmAlcTcFIAGxm1zFo7+PuRGqwdMktrBEOCDK3NiVYAQNXTBEHzN8TM36OGMuXVjDCFABgaRsLHp2nuY5NGrU0FdIvMKDEmLtuYJM77D2GCZmgzgF1IABEiNSuANMRyZgm94jGuLeweB7IsFphdRI2EnbbefM34vvjNPPujBimwuJmwsQSL7jE7+z7OaNRXnURALi4jeeeQRIJ5vim+Y0qpYrqgao5IiN9haL9vrgkcL/BpvUlJubkTEzAMXM3G8c4Q9QUKNAI63sJuJM6p78/TEj1XPBa2hJZiCraiBC/NEx9ZAx2nRmmtQ9SBZa5lJMqbCAdr238Y002jPGIr+o/2dp16YaZKmFKkG38Q7Ec952ubxn/s6+Zcko1MrDBWXSI1XhjySbGPzGGMzl4U1Kb6CCC2meo2Cxe+0Rzfc47X9frVoomFNQTKSLBSQsiZkd9yDth4sOSY1kagMsiMOuIBESoEjxvyB5xQy9KWQME0kE9Q3JgARNu/1wn6LSVKaqVut4HzGbHfe37GK61AX1EwREKTvHNhaZ2uLDwcZipcm5CWzFqhBnQhuQZltW48ASvbAq3rNRKtKkqCIDE8Gb/QAficUaGYBZgF6gYDGSBMSfpJGBZ4mswRSwqwxJEiFDACR5k/sYyjTA184zMoSC2mJa3kx2AgD794wTL13LkMYuSRHsAR9vzwan6aiN8QEalWG+wmxscT8xQegpKGXBBUuTAmd/vN4HHOCFUxo5d1ZySAu++wA8+BGJeQcVCHXUASVHkkG4Hbx3P0wo2ZzdcNl6oQ6hapEEAXi0zItJiJw76Zl1KpcqywDxccWtH74xr8wU6L0cpWpFk/9IyykzIkCw5BEfu2KWQrzJLqKSt3i/IMjbgGZ2x7MepLTcU6h/wAydJ/0nv78X+xjClEO+tK0gA2pmy6SDBMbzBEn8MW9gVXzIOoIBa3cXmYP1g/TEyqdRZFgcdIFokfXj3jDWdqkKFC6BJAYEQQI7DzPP1wGnlApDKYBA3Jm/a1t8YFAvSsoyfEDaWB6Ik+SSxYm5kTxbCuXrr/lPZUgxuSxiWU9pv8AXDObXURTEsoWexJJ2kdhFsc+IxqHSgYU+BF+DvttvjdfZQW9SyaM6BWL6bxYHzv9OMdySSgl6YN7EX3O998SP7oVpNW1nUJVxPM/L5G0RiylNWALUgSQLkAHb2OJqIkwdX1aEDKIDsQ+9gBPm5J59+MS2+MahNGoocEaSQCIEhdwe8/yxQNBSjpVPwlAANxI7TNoBIEnuMequlGKhYAg7f6oNza3GJNJFLgopUZ4DM2pYOkHpc7S27Qp4ncDAAzAPo1Kx30mPl7xPfb9gOVzrNKs0aG1K8WKwI5gWb8seVXFQmmVVT1EBhO++8xPIPPOGEOZDO1DFOtpY7N3NyCAe8EfzxUesBKg64O59v0FsQHzSh2J1XYabMUKuJa+yksWYfXvix6SA1BlPUdRG1pEGSfqLYGGNmqr/wCGxCsQYGlY1RPVpJIExA+8XwnkqbshJUF2MKpIJUQYmw+Xkz2tcYoBGQv1dU2AtMgWEzzz+FsbqUgSWQw9i2+xiJgWFueBi6ImJkx8RS5K20tvBmG5m8n6bbRihTQ6tJPQCCGBsYvAA3/LfxjrjWQanBhrbRtsbAyP6zgGZQgqskMoloMggAgCSdzBuf0sDvA0hAeRBJ1fNyRcR2P7OJ1bK9aEdPJlpMj633ttxhhsu3w2+BYk7nuZLRINrKfwnnEzNVKupen5bMwI7yTwAQPHfF1guOxvP5X/APoFgg6jHCjcg/gPOCZLNNSpNSpKtRWPWpmBaGkgEQdI5Bvg2bcVBIJeCqgKVIAJm5ncgQYnbbE71ALuAQ5kDSTeL2I3IBH57YU2uxxyUYZMiqqwpUiVMEqHLQGJ7wDp0zEbHBH9LRavxOlWEAxIAMWt3jcm1z3w2tSKQbVMhQ0wAYQKfxI+uF6NhpdR/iDgj5gJEmwMcHFTKQ9mawJCghZki99QmZ8e2JmbzLIpYLDJ8w1TImQywbiZ/c456pldaIWnWpibggG94vxF44wvkmRqK/HU2JVGB6pYgBRNr+fMc4vRkH/TfUtVPU40sxENfYElj54URzipmUUVEOmGaywCDBP3tJmeT5x8/ls2PiIC1kSKQtp1WBIPcEXmb9ubi+qaAvxJ6iQSNwONtjeP1xYMNO1AXlW6QCTybAC0HzxgVbLLOoszKeqwNyZMGBxG3OCvWGksDqClriTMCVjxB24vg5zIpIXJMAAkXAvFgTYbjGRpMyOZVNZKwyC8TfsATv8A0wfKZeUUEQ5GowQfm3j64NmWSvSKzp1QY3iCNxtEcYPlKYpgDcKIBJ44Ej9xhGsi530s1K6u3UqiQY2H6na/vjtf0+q7EqQoNMCXJmxnnf8ADc4r56loVWU2G43EG1/Hn3xM9V9ZApjeJiNpN5/Lzz3xVkn8A16ba0or1gAsahHaJ2t2xtXeoNSwocyDE9MyIHn8j7Y76b6l8SBHQeefYiZP0wA1CjCnpsrCL/MODHcAEGOR7YEaGWAJFgIMyJWYkDn3B8YD/d1WqWiATFjfiY++2D5mvrFrkCLdibD3xLzFU04aSYkdxbge5vPGDYmc1kVow2qSDYQZIJO4G5i+O1MyQYL/AGwVqJOlm/jXebeb97nCtalT1GxN9xt+eNVdgFgPSLFTJIZtJvqEEeYtP7nHzfqq/wCPpNwygmPbjxubYr5H1UqWFSnqBiDwCBEfYY5XyBascwKZJbamPlUkAXJv5AA+uNcHumeXRj0iglWUquyNSVgQs9YWbm4uBP4cb2VrUiFSmpBpjd1BZgb7E9FvrwcfNupXMqZZCQJuQbbEECLTHsDbFmhVIrurgs4JZrFTa8jaxmBHY2xZE9k87qqhjT1U2bc20iZJWx5URcYsZdmQ1AIAnqCg3IkmJvzgD0zVo7amUrAVtMgkzuJ2CnY44tfqDzqBE9LfMwIDReIHUI327HA0SHf706HXGoA3WLjYC/1GNPm31TAhiLGLC3NiL325OM1ChGp9gslibnY35NxOx2HfCyeth2lFMiAw2tYyRcwJ78xgmA2Ps7TpMJMqW3ItvvcWgDi84WfLkU+pQBYEamY2iTJAO8m8/jgVVqsSrKqneDcAnvMGTwT45wxl80hI6hYA3mOJiR1Qd8WYOgWXWqSxG0QtMk6R2Nv4rRN/zxK9Sp1JPUVYVNOm8MInqI2EdQ7gXxeZiS4jqBix2B1RzItp37Hi+Ec7Q+Ih1AB2lNrAbJDbxMExYGQJwreQ/hDXIGmzIyhfiKRqHBuFMCx9xeO04pZD09VUf6ttWoyrAESLGO/Y4bzDh6a9JVt9PYrZt/Ixn1dSh19KgwGE21QZt2tgdNoMKSq1iSukqZO87zeTMz+OGV0uNIGkr8oJsRYcd7/XCTZ5HUSVUQb/AMr24wytRut0EhOorIBtvYgWHfcxgQcgq1FL6RPYC/bqkx4m35YU9YVKrIrqHTWwAg7gTsPAMYU9Qo9LlawQsRLM20k9vaPM8ThtPTw4dWbUgAE6gZgAhgR8vIgX38yoHBun6aCUAhUBnSFHa8TzH5YDX9NptTb4rShEjUbALvp5kzf6YNl8vpZ5YxsoCkaQo2JMkzzPPvjHqhmmVYEarEKAYG7GfYXibYUFBenqUpaUJCgalnyLHeD3/DHPUvT3rrpL6ASAQRuVk7zcSeMUSTbSBsNtoiYHi34+MFo5jSDMkb37jcDvYWHvgWwbIuW/wg0jUxMC1jB041mcpVKnS0Dcm/tEARGK75wOpJp2HJsQLmYHt3xPzNVlViKbMJkAEEaRz3vF5/ngZpM+fperVaNdabjWhNjzB/lhr+0SxXproBTSbzAAPM7CwP2w1mStVAwEj5h03WPx+n8sRKvqVXNulKqi01iAwJMlNtQ/0sQJiInG1l4QOopdbU9NIhUUW1SOI+k+f0xxKeYdBrVWdGkEMDPHvNvuOMdy+Yq0l/y2dEESEJnaffbzsPOGKHrS6RUKgETcggC/ImxnGTRivWIqLqX+ETAsNRAO542t3OB5mmXqmSQo6Vg7kiSfAAHa8+cMZer/AHi5BBU3Mb+/P7PfHSy/xAEamuDBvAM/bnjBSF6PpgIUVGLwsiCQBbtG+EaPoDlQdTbcnFRfUlRdV49t+/thQeq1B8oULwDf9cSbGHqdAs2oqNJ6YMwJOkx533/6ZyyGlrUatJPSSBpiIGkzMi42tHtKOQzGl9/lYEgncTP5/mMUM3qrAFTGskmwFwQxExq1ReNrYVnBl4J2d9ODDVOockbgwRad4gfjhrJqzVadVwxZEbUxsIIETA7BhE+cCy9EsYAMT8pkbhhI7jkx4w2lSqi6WB0nVa0xEe5xKrIvOAlJRqkALYEWgGRNh2v9MYoBH2tA2BYySYJ9pH5e2B5z1Xpk0zIEeYIsSItzOHvTM/RqINA1MP4TaIvPniPPtOIAeZrEaVvcyJ8GRwB7+2A+jrTqlgTTFSNlhdW5tHzcY4MnVdiGYEzKsnyRImZuCIi/bAKvo9MkKBoZflIgRzaOJwPDyKysDudywcmkx0XuvJsOqN48iL47l8qqLTCqeQG4veSRvtH1HmFkzddEU11100JCV0I+JbYEEENfg2PvjWW9UQiKRY2BZKg06jMyt9IuTYQIi1saeDKbYznCE1Mbao53k2H0N/8AvAMvX1UoPUNxcX5uNotH0+7efy6sh1wdSqSkwQZU29438njCeT9PKKqMVUweqZtPgnz4xh4Rvi6E9Py3ygbKxK2JNyGN+Y6huPwu3mMsKiv8TYi0i3Mb2sefOEWqAsShg6QssLCLQI7n+XGD1aqhCrOAYAnUSQewmbf0GNN9hCPkvRzTPWC3X/D1TaxtffAvUjrNRC7JqAPymSBJg3iBJ3xWoesK6HRJadNtyb9jbiZjnAa9IuylrkNHmOVN+ePO/fEuVdYzEBek+hU0Y1HIaIkHVA5U23IjtbzizTyKKQ4ADm88fNv9d5H1xlk+HqkwAAQNxzb63k40vrClAptFrCx4H0NvbE39MtPoF6tXldQGlyPmFtXYbzFzY+e+C5T1N1dHKgB10uCd4Int1bH74F8XW14jnwQdN7x/1jGYqCtVVRJCC7RF9jH8xgrpRSMKmd00ECCGJIB/9uo6Y7wo2mcM0sqBDl9SgyZNtp8xG+AtSWGBsBKqBAAgANvxNptxjnxB0Q0CYgbE9vY4Gynw9Tqly0HQoWYmCwJn6c8Tg7ZhADHVAtfc7bn8PvjmYr9hpkGZB3uCN/HOBf8Ah1VgDvpIIKQLA89xv98W9F6xelVRFK6ggIAmwBnfwMaTJ/4epoRUEoYH039sL1qK1eggnUvA2/p/TAM/XNOlRpNGkvu19IFyB/x+pwpC8aFv/GqqPJBZS3VBGm5JgC8fXGzSFSo7PIpzKm0SRuBEzO/0HfDWQy6aWDiUtAsP9sAbkQ3PN8adYIhDFr+O8HbBZoZTfp1YU1IUzMyx5H9PbHs4yyFaD1AmNwftP0xzMU1QfFESP1ta1t/3xKy+Vd0+I0bkz9/tfb2xEFzuapSKYq6WmSD0k+C3B+n0wDSttR0tAkT4/XfDlUgqIU2jUSB1cyJ2xwU5uVk/7cVJIxUysIHnyPAJMgWnv9Yw3kM98JOiXIIJEjpnvPEkfc4QpZvpKbq42A2mfy/Q43QzSpqIlumGGxM2Jjfkj3w3NCYGczngRqbWpBBsSduxF/v2wTL1WzEq1QQqkhNIJbYXP/tg2HcYXq01q0l0NLzcA8kWJB6gI+xDcbCr5LSwIbS0AkAx2iLcwAR5PfGtBsa/8OZqcll6SdPB6vmBMwRNwCP1wlkaSRUVhMgrpvfmQ23b79jhlPV1KFczT2lxUC9BNxcWj8j04IoR0TQl4sWi4seD4kdp9sHo+BsmjgaKanpOkdoBFiY3jjAfUPUglX4bQXMDz/CZaYANmiTwMG9NzGoKRTszdYJIjT/FFw0kH2lebY6/p1NnLG+oaQYg/N3BMk2gEcRxhn0zQWaqnQUqhhqEjYydWm3VdgSD2jEj0lk1IGcq5MyumIuLAX8Q3vzi/SrkkjSpCg6dYIMtA/Q2HETfHzWdyS1KpNAkssGFB0jYNB5vG/c8jGlGoWU8n1ByM1HW7FIMz/CRYxuDMiPHc4WFILUW6hgJvaZ3/facM+m52pUYh0FN1Qg+diJvxp+s+MKU/Tnp1Fb5yb6iBabmQPw7Yw50aTemP0MsKaaREbiT3mBczafrthWtTsYCgmdJAG5m5B7Ec/ecOZpZAFyTuR3N/pP87dsU51MuhhfT1GxMzaDY2ntGDZLCJyUvh3A3O4Enbdrd5tc2GGcllhUf4jyGAIMEwdzqI4InnthqnRhT8RiCR0wLTsD7ThWpVA0sIAJuJ6Z1EX8Tg0O8DNR1bdZUQATt225+uJWcoNrphaRaQZg2kd+w4jm8HFFqhDSCNuocm17R2BPiMByefUrJY7mbiSpvuBbcmffDYU+GlOmkWHTMLFpnbiPa2N+kZEgCID3YkAxfje2Bx8ZlVWZQjyJBmBup5iduLD3wY0WQqZgXgwZBJsPbt+mAqMUEOmBfSfNwTH44XUaXLExCwJPPewtPjB6PqKizDSV3m29/z4/YTyzauoNq0meq8r376o2+mJBkLRyxbr0VCI2JH5TN/Pnm2CU6lZGMBoA2a4iJN+DtvhujXgCBveAOwOFzm5BEwZ2JNrj+f54nAVeyR6r/AGm/u7dKBj80jyxbfzF8LZz11swaZWhoLAjW/HLxFrBZM/hihnMlSeSyrqH3t3Pbj2tg+Uy8rogBIIgdogwRcG+FckkTXYv6HV1Uld7E32HmDYwP4TGHDmSASsNqIi+32n7eMB+F8GmaerVyvTeOJ7bgTYYz6eQQwsINjeRyCNpxl7FaM+qBmptLRAnY9JF7RvbA0LlUpkQoGqxuRx+JnC2Y9aWmWTQWv1Hsd4O894xQq01IJkiaSx4Hb6/zw9EAzlOFEHpYW/f9MYyVBTTUkbj/AFH+eGC0wgMgAxaN5m0eMcAAtpB8iI+mARF8mukRZlvMm8n38e+2D6YgMu19RjeYjzxHvhEE0zpfqU2B7+/c3F8OUVDaV1SwOsTyQRv+7QO2NIOgT5QEQpUEmZFiTyZ33/LzjBpFlY1WY/DvI3W0kzuQDB9wPbBKukmSY3I9+bdrY9T9RUamQ2Dda3krAmB7du2LsehHK5EfE01mLIZUBz5EC/7ti1Syay9NFkESFHFpEf6thH0xIzdejCMp6VJOs02gwDwbzvI37eHUy5JSpTLIYGkg6YBAizL9xHJw5Wwt0BOSei0IL3GnYwN/tizlvVPiLJIEWjeDBE/jviZ1awxeSfbmBa9ufx+hKnpoVggcgmOqJBn6fneZxk1iZLFL09At2UsNy1gTJ/CPrhBkSoWWksUwbuB/FMyO4kbW/HCj5JqbL8R20EEkM1ibWHiYEYcqeoGogCkaSduRsBH2/LDTP5YClVemx+EWPBLS0yO/jfG87VqEjQqB1UgXNwRI6SBD2EAG9x75qa1WCwYb3F+q15secE+ONIBUCReYva0d7W9sZTNNHcl/aanVVEUMKkdRqLpuB1e95sJtjTNXJnXHBgCLiLXOw784VyyyS+mCpKjgwZHWI3E7g3796+qxZuLdv1t2xvlvBhKCWYdxTAU7ARtsLCdp7+8Y4h1kFxpPAEQIMC/I5+2HmqKSANj3g/WDt3x2qoAA3ZjANuw/DGTVJ9OhVLETC8ySPPsZ7YUz9GHRTp6rsDHjTHjjg4Nn/VkoNp6qruIITSQDwDJE3IsP+h5Og7trqv8AEaI2gLtbYDi8Y1IiXJtj2Vy6axqXT02M9JNtx9fzx3+9sF+WVYsBtwD+YHGNrwakRYqYv42uNsYr+pfKNQBnYRxEzva4+/2yU+E7+6EupqBi+mxO1jJ+232thvNUAKkg2KAmJgi9rWFgYxunlfiKNUgcw3O82vEzhilVQsVUjUFA94E/he2AqZ/u0EaWYIzSARt48+MZq0Xsp5PfeIwKpnQih99REXgX2Jn8ox56ztr1f4d7GQexvH8X5+84Q7G69SkI1HTIkxJgAx1cASBv+hxPz3rg1ilRQs+9hsfwEEXm9oOMroMioA5YiVG0rtftcH3xhM6skBANLS2kQTc2J7cXwqQzHQxFRlmsJUcW4mfrfHkqKNS0wSZs7beJ/wBREcd7xyWtnmgdIpqfMm1/3GEkzJUG83sZuZj8d9p52xlGtnKeRDMGIksb2uZN97AdvAwSmArhWJ0gQDx0/pJwfLZhNEiz8qd79p53POAZKrUqMdZkFTFv3533wiN1KqsTVWSI6rcc/wA/piRUzrEyBbiG/ocNjLsUYTaDHi0XxNp+rgCI2tcxiRDWlTqF7CVPfke+5Bwvka/wy6kfMYk8bjtce+CMsKC0kbk95iQO43HfGGrBmMFYsDFyQ0TMHyd7g4SKdLrJBA8cX02jj6ePOJlRvhuVif4SBMkGL2v+4w2csqkkGAt5mPYbTGOZjIhqkts0GT4vEd8CIntk9I6GYsDIZjMgnYSZJET9t74pUaDMmpuqD1XFptb3HPtgtbK0oAVhrmQIEi0+2w74jrnHy+a+GwmjVXSxv0sJub8W4mPfGleTCpIfzFMaDULgLTYAnie3nBct6y1dBT0qumwexkG3SNibXP8AOcQh6cS9X46kxqPQIWFWZF4LELv/AFxZ9LySI6I5MC6niCTvcbT9u+NRJA22G/uVU6viS8mB0jSRbaDaCLqRjv8A4VBaFVTMkgmSBJE8fbFDP0wr6VN5EgdzsfO5IE98TKmb+C5WdQkkkxAg2sNu/wC4xhjxHRkgG0kggKODc+Twbe2MtRsWAsN5tb+Y3n2ION1U1aHADNI0w3TIAN+zdQvFo84J/dXHzvrm+wEAiBG9v1xTBXIDLguGaAYADCWsZDDp7kEccYZpkvYXAHUNiPMjn+mF/wC9VFkTEGw6TIAsPvzb8cYzHqfT0U3DkaSQbi0Stjf3GLcL6NP6NyIUC/5b9xfC3reR1Up1Fjp6AvSZAt7XGPZXO5tiVcygGxAkgTuYEt3t3xul6WAfiMeTBMyLfw+B2kfjiZK9k/8As/loUkxrB0nk7Am5m2w3/niyrjQWXeflXTud4JgcA4nuKSE1FlBOlwYIYjYgA83Me+MD1vo+HoLGek8Axa0/vbE8spgrq+udcgA8Rybmxt2vzgLemlg4BBZgbW4+WQR+5wGjmLAsLjgG8m0Hn9nviZncyuZlFDppsRcE3AgkW0355tziRPGgnpecgfDJZKpm0GCfE/vfDlcMia10KKZN+SfJBF/JwgMgaKoUMhGsSv8ADIm52udRvFzg2fzOjQrH52sLQYvNpF7bi8b4n4P9DVGNRlYiRZdA3UkElj44HabxE47mq4/hQEsYLAAmBfk35+s4Ur0Kp1hDOtTfuAJvHYiPGNelp/hhwFWQCTHzKBAm3Txfc7nFsNBa+ZJCKoDadQIAhr33nYDiOcGTLtUEt/hiRC2kwNzubbwecDyzVAYIMrEXlYMizdoJ/lbGajudQ1NM7rcQTzPa359sGmQbPikAuo6ipIMffn/rA8xRSooKEKQQTPbx5O3GPUPTxWkEqVNjPcCbHvbAcxVAHwrgA3YyJAiY7biLEe2JEwx9HZxYAExuTieahTStFwJIU3kiBxH1GKmXqojEgm25Ooc+bA/zOJ3peUTS1SpAAYlRIO7HbsRa4woqxA60aWqmSPlBHa9tombb49XydBmLamv2bx+ffzOKVVkps50yS3QFWZHG57H2wq+YqAwfhA9mUT9fOJ+DKJ0M0QVGosg7Qwv3I2B3kxv926uUFTqUFG1dLj24t9sbyuSGkdc6RfiJnjnnAnraTCBpE8mAOQb3HM8Y05cGVnYBKraypYsQNztHt+vNvo5S9XVlVSrM17C9h4N5MnvtjLVNZPUNRgCRuZsDPNvvgWayOmWDITcCNxMRFvHj2wRDRumVK9IABMiAQZgSTsAbmI7Y4/VNOLncTMTcA7eTPm2N5bOPTBRlWd7g7RDCQIm4M23x4VNQBBHURfmB9uZ/DA0SpPrLUb4aU3J4EMSIKkXDG4YGCJ2O1sUmytWpTm2pYCimAogW2JIgb7282wE59XeGT4mpTBYSoPAJ42n+c3bDqCQ0QxgXggAcxHj38caodg6GppBMGDeJbVqAlgbbAbbfXGszQ+IIJEi5OkSZuTJ/ExvJ74cGaWCUIESYANhve252vvf6ZSkjtzcXttHbxfGWKA+ienf4miSz3LG1hxEe0fbBMvmX1Q7THSDYWMBlMC4G822wgHIrrUpsNQBt8vSvkb8/bFTJOtVkQDSwv3BG8dzwZ8d8SHkEStYqQCJjb3H9CfAwAVUTqCMJkTEiY42sbY2wCs9MkjSeAJ2BkfSD98YoE1EYGFKyygmS0b7/AL3+hkMQ0WJAGmXixnmNr3xupWJgVGPw4gqBBM23m3622jCaZwUj1bTcbfXzx+ON1qyVHboKjgkQRwYj7/X2gNNdHjkKbvoQggkQDIYae+xDdJvyDyMdq5YEwoDKWmZEACx2P7t9MmmzhhZZE6riSLmTfiLEcX3xsKVCpUWAQTC2EkEHa3O5O/4a9M3oPVyyldCHW3zSOOPzxMbO1CutgsGoACIMzC2tx+hwPN1momVaF2bSEaRN7CBtMFdsEWklQIaWqUO5U7gExBgiYBJ2sMSRMJnhXZfh66aAydTEiwtBvEfjM2gSVsojVKS6kUMnVrLbBbwCJsRI8Scar0lcSNTsfkMyCSQG2sNgbdowwMsWSJ09UPtOxHa8n984qUEqVCoUZ2YAyRpWyuLmxJEiOeQDhnN1qqAZeKZUqFEBtcRJFjcRN4x1coZUa9KT8oMiRMETdYvcYbz3w6YUqJedxBvHEneOR5w1GXQGfzxWkzGjElUCFrm9jMeJnbxtgYzRspVV1XFN3l+d438bbXng2ezBrMIEEARa1ha+wxOVKjMSNBbUfnuCO1xtpgzffAhCBavwtC9BJ1F4DRLGIBsTvvg1fLsKgqVmWsTGpiCnAiFWR3NiNjjaUhSDA07RspJ1XOo/XbE96sM1UqzIvyobkBp0xxIi+++FNvBNK0Pn3puCQRaAUmCZPFthJONIEHy6ZAsCQGERE22vH7OFqlQMDVKgLEKGCzabjvxv+uHKTMyhFWTZjAH6cc9sHQsAa1a7MUEfKQLie3bbfCj1qKkqxBINyQSZ84e9PypJY1COmd/BP1xHzyhqjNSFf4bHUsFhvc2kczh4qg3Bmj6p8QIHUhIi0TMAyZMmT228YLlfUEEksBpbYzP3E2v+OJNeoaIbUVMGQlpI248n2nDWVz4qIhUB/wDUSGkTPT9LffGoZoWt6ilQj4aQx+a6w0kc/wAQPbB6B3JkGLsCY8kRuYPbt2whTyfUDoIE7jcRefy/DDTZ1V6Szd9j3jcWne3vgfhoZFJQQdR0n/3TaD+P23OBnNUi2kkAwSOZIvA097bfphCsDYBpHeAf1kb9xvzg65ZWXfSRcMrQ4O4j7flin0r8CZmq4HxKYEkTBuJO+5sYOx2nD1VxWcsmtYmVYQJPFjY8b4SWixvJZSSd/ad9h3jbfHqua0roPS3hSQxiQLTbybDAI7l8k5lvhk6RHEggcwIjbHMt6sFkusCdOpWGobn5NyCOQeADycR8l6tmQdTVSoaIBETKm20yBafHODUK1U1f8R1Ei4tFxEzEgkDacL4wLQeZyTkPVKqKckoNjcx8smL7CTv4xQy2Z+IVVWNJ1usGCdhsTJ24nbCuaQgr8VmZZ6SJ3nYi9hvY999sFzOTVAjCqqmZUsFJk9+kX4B4jtieRT6LFH4Zb+716gb4lgSbzZrE3n35x71KjSUEoTIIABm5mO319vGPnq0VG63MkwYm+56gBa0W47YrehZ6mH+G+nQ16XckA7FgNuL7YIVjodqZqOy1AbgEAxAFtvMXk3nA2HSQLEbGCfB+uNVPV2J1aTpUm5iOd/G/72CudI19JAImRttFpI84B0OUwTTJqM5DdUAnSCRcjsbcW55wOi4glX1sblWJMCdr878/ngL1KjADVrlRIO1/6/8AdrmzfqC0QGqUypMbXkAxI5j98YnkFgxmsg2sKrHqvMgiCJn22jyPGJ6Zamuo/wB6VUckQGEcEjpIm8g7cjthl/7Sl9NKhRIBEa2ueRFhcAyQZ3Hg4wMpUy7hldKgabkdW0kEcCbSP5Y0sBaVVYlQ6MrsbsdQlv8AVGkwIttNonfClfMtAYNCg3Nrmwju0X9vOJ7MqN8UIYEkqpkcyByLHYY6vqdN6hJBFNfkGkwFk9RG558798BBsx6qJlIJ5meBqvb9e2DjOsWVrAQVViZgkAmFgXHc2mO0lOt6xlzqB/wwDBNQaQCR23NxPiOMYzNTRoBZSa1OAYsFYXIG88Cf0jCkTaDnMR0yAswYnUYnmxjcnnb2wxl6pZIRQo3NRuPa3jGKZpggORAsEWCzRtYSRffGmbXpFUMic9u8zN49sYEXq5saQS/xKsiBMgTFj2B745UrGpUBqPrAiKcaVUkQRG4M89pxzMeoU2ULlwZEy0aZABmBc4SzWaqMSCeowSemZG19+Ttja0G2UTnqdxWToUlVVRt7+bTf+uD082xSEVlfSNR5niO3GJuZyzUaRdhuw0z3nf7YDR9YIb5iwImeRO898BD+dzMDQJYn52Jn6bdrb4Uq1jP+Wh8kGf8AkMHf1JEqHmNgsGbfzO2Es0WZywogA8GJ2jERmrkaRYkAEki88CNo24+uOUWSgIpVQysQxTsDsD58friUrppgtIHIm9wY9xEYPkqgIJQCwsPrsOIE46dGCnTrhri0TY/ffCtWnqM3AP8ADxbbmJsf2cBOZP33Hn9BgtHMCDqbqHtPv+x98Zhoap5lNoIB26RA5md73ke31xoLSYgXE27flH9N8DrVhAqAkTAFgdpMREGe1udsDoZzWII0KNXheoCAD79++GFQvp2frBwrFWUgiBZlMCD5kz9+eBZvK1ajufiGQgBAcgTMXja0e34YFmVpAgBn1A/ONQAubbT2v54i/cppQ2YR3vvtfn74dMNjvpTswAbUdKiNUad7r3PyzbBMxVGogAw2077Xi8jkWx52K3LFYNoNjIMfS5+vjGqVWigZg8tG1pNxNpuJ8fbGW7oZBXL5ypSX4dXU6gnTq6muAAASZMkSPJ42DzNTr0hpsf41YdSkbbHgmxuCOTNpzUyxJmw7wZO4Pi4HP8sGpZUs+sVLKIhQLc2A4tP/AHieRQrUemrItRwjKWOzCdoIMiJuNxa3jFAwyKBIX+A7bbTa0SD9cLZjPtU0q1Om9QWQsDPPMRG86owtUFYaEqnpAMbk33BPI48W7YWqjKcZ9StQPTDUU/x0OmqhtqB3aDAOwgjefrhWlmEZtTOTqEDtF9uJPf2xJydL+JXqKSoI0NHTJ7HuDY7eMN0s7RCnpcEGLwfFvb68nGWKLGXrrp+a+wmSTafqe3uPOJxorGqoNIK2kkxe4MjpgyIwHL5lHfS+lV4Z5IJnZYAg7G5wenm1VtDqNLWBBP0jxfm0Ed8Z0a2deq6qoSmQVHgrcgypAttsftbC7ZojWqgS5hmEk9rMRI9oF8Z9X9TPR8PUwJhmiLbQD5g9xYY5TolgpcsJkSRI0m8C+qQYmdr43MGOzuZolW0FiPAi+23cXx3OAAoFBDNIYD6QxMcXwrmlJVCSxaLs0GBFh7nC0MovDC8kGCSYJDX6tpjyJwSmv1EM5/MCsrLMydRIO5GwWYni+MZHJCmqqVZSOoaYgd7bRvY+e+DoVgMkwO4M8fWwkybWPjHXz6sxeyiAAbXjeLAkGeQPrvhTcMtKjL0WWNlBsTzPuLA+cL5htTDXLLuFm37tMe+CVKVMLrc72HGwsOYBxmrnFaBB5+W4FvMADGTRoVnRx8NVB4O8ef6YXzpaQoJ1nqOlQW5ncR9MZb1MItjp5Enf+Xf7YHVqNHxKhgTYJOozwMSWRbMZv16q1qtUmgwX5KImVibfMpO/PiMDTJKTFGotRGEjTJc36gRGpSIMzhX45eShO1gfnO8T+e+HqPqLoABIMEsSNjaR73H4Y6vByWw1CaegLTGoH5miPYAX/qMGfKVCZequo3Py/wAsItXqVo1AAKZmIMfr+Q2wDWRZaIYdyJJ84w0aonl6BFmEeeDbDSZwRAW6m54OBNsf93/5XAMrx7HG2ZRTzOV16GUltakrE3gieIkT+HfCoYAwQY7C5J9/18Yo+g/+Sf3P5jCHp3+YfY/8cTwKO6dRGuRAEC/7PvPGHmoVKTAgrpFpaIgidzbnnA/Xf/Lj/aPyxLqfx+//AOcEqpWFQVFIAkjwT0x2m34Y9l/TtR6TE+fvMfTCKb/T9cUMv/F9fyOMs0aGSYK1MnQmoyxJImLkLwOd9+MKZTLMATJNOQSQZuPA5vyTjdX5Kns36Yx6j/mH2P5DDkoPNljIWmVK8mL/APe/2x3KOUcAg26ekQTYRJwv6d/6f+4fripU/wA36jGWMEsxqFQ66ZWIIg8bcQCD25/HHVFJiWes2rhUso3tf3/e+Kvq2w/+v5tj52v/AJi/X88KZQeeiNRMXF7bYfUUmYOR1EXQCwNuq20C8e2Fv/Tb998AyX+Yvv8A/oYyiehhhcBJ1TMCY+2xt3wvWLurVP8AREwD4Mfjhqv/AJq+5/5Niln/APLH+/8AXES2fP8AwXYsSHad5YLo3gtY3jx+mD0aTGzOIP8AqJIHe+3aRG/2BF+fMe4/4Jhr1bj/AOMf8sbbMJCorFQEZFKqdUiJva53iBtHfe2FqjU1OzIbW0z206Sve5729p9kPl/+p/JsLZj/AMwPb+WJKk8A6ldNTBXqQyN0qCA3cHULGLzglDNAhVZWVy3zWKsO8nY+LcHxjtHZPc/8UwRv8s+/6jF4XpwZpBINLURHUXsQLHpAn8e+OSrKeqDPywQLxx+NyfGFM3x7fpgtP5h/tH5HFpD2YdVNlXU5O0ERa8zhbMNUgCpGkXAJPnnxijlP8z/7Y96z8g9/54lsHlAfQ8/Rep1dDATv07XKnjYW+2NFxrE9TuJHYTtHfknbHz9L53/+M/pjnoPyH2OOvLjDkuVwfR1w1wxCg8noA525++OUs0oEf3gCPBxOyW49j+eJ+Z+dvfAuCY8ubR//2Q=="/>
          <p:cNvSpPr>
            <a:spLocks noChangeAspect="1" noChangeArrowheads="1"/>
          </p:cNvSpPr>
          <p:nvPr/>
        </p:nvSpPr>
        <p:spPr bwMode="auto">
          <a:xfrm>
            <a:off x="63500" y="-925513"/>
            <a:ext cx="2390775" cy="1914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8" name="AutoShape 24"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0" name="AutoShape 26"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2" name="AutoShape 28"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4" name="AutoShape 30"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6" name="AutoShape 32"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58" name="Picture 34" descr="http://farm6.static.flickr.com/5306/5569767472_e4495c8dbc.jpg"/>
          <p:cNvPicPr>
            <a:picLocks noChangeAspect="1" noChangeArrowheads="1"/>
          </p:cNvPicPr>
          <p:nvPr/>
        </p:nvPicPr>
        <p:blipFill>
          <a:blip r:embed="rId6" cstate="print"/>
          <a:srcRect/>
          <a:stretch>
            <a:fillRect/>
          </a:stretch>
        </p:blipFill>
        <p:spPr bwMode="auto">
          <a:xfrm>
            <a:off x="4572000" y="2895600"/>
            <a:ext cx="4267200" cy="2850490"/>
          </a:xfrm>
          <a:prstGeom prst="rect">
            <a:avLst/>
          </a:prstGeom>
          <a:noFill/>
        </p:spPr>
      </p:pic>
      <p:sp>
        <p:nvSpPr>
          <p:cNvPr id="24" name="TextBox 23"/>
          <p:cNvSpPr txBox="1"/>
          <p:nvPr/>
        </p:nvSpPr>
        <p:spPr>
          <a:xfrm>
            <a:off x="1066800" y="228600"/>
            <a:ext cx="862737" cy="369332"/>
          </a:xfrm>
          <a:prstGeom prst="rect">
            <a:avLst/>
          </a:prstGeom>
          <a:noFill/>
        </p:spPr>
        <p:txBody>
          <a:bodyPr wrap="none" rtlCol="0">
            <a:spAutoFit/>
          </a:bodyPr>
          <a:lstStyle/>
          <a:p>
            <a:r>
              <a:rPr lang="en-US" dirty="0" smtClean="0"/>
              <a:t>Marble</a:t>
            </a:r>
            <a:endParaRPr lang="en-US" dirty="0"/>
          </a:p>
        </p:txBody>
      </p:sp>
      <p:sp>
        <p:nvSpPr>
          <p:cNvPr id="25" name="TextBox 24"/>
          <p:cNvSpPr txBox="1"/>
          <p:nvPr/>
        </p:nvSpPr>
        <p:spPr>
          <a:xfrm>
            <a:off x="304800" y="4038600"/>
            <a:ext cx="804707" cy="369332"/>
          </a:xfrm>
          <a:prstGeom prst="rect">
            <a:avLst/>
          </a:prstGeom>
          <a:noFill/>
        </p:spPr>
        <p:txBody>
          <a:bodyPr wrap="none" rtlCol="0">
            <a:spAutoFit/>
          </a:bodyPr>
          <a:lstStyle/>
          <a:p>
            <a:r>
              <a:rPr lang="en-US" dirty="0" smtClean="0"/>
              <a:t>Stucco</a:t>
            </a:r>
            <a:endParaRPr lang="en-US" dirty="0"/>
          </a:p>
        </p:txBody>
      </p:sp>
      <p:sp>
        <p:nvSpPr>
          <p:cNvPr id="26" name="TextBox 25"/>
          <p:cNvSpPr txBox="1"/>
          <p:nvPr/>
        </p:nvSpPr>
        <p:spPr>
          <a:xfrm>
            <a:off x="7696200" y="3276600"/>
            <a:ext cx="831381" cy="369332"/>
          </a:xfrm>
          <a:prstGeom prst="rect">
            <a:avLst/>
          </a:prstGeom>
          <a:noFill/>
        </p:spPr>
        <p:txBody>
          <a:bodyPr wrap="none" rtlCol="0">
            <a:spAutoFit/>
          </a:bodyPr>
          <a:lstStyle/>
          <a:p>
            <a:r>
              <a:rPr lang="en-US" dirty="0" smtClean="0"/>
              <a:t>Bronze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2" descr="http://www.pixel77.com/wp-content/uploads/2010/07/baroque-floral-frame.jpg"/>
          <p:cNvPicPr>
            <a:picLocks noChangeAspect="1" noChangeArrowheads="1"/>
          </p:cNvPicPr>
          <p:nvPr/>
        </p:nvPicPr>
        <p:blipFill>
          <a:blip r:embed="rId2" cstate="print"/>
          <a:srcRect/>
          <a:stretch>
            <a:fillRect/>
          </a:stretch>
        </p:blipFill>
        <p:spPr bwMode="auto">
          <a:xfrm>
            <a:off x="-304800" y="-381000"/>
            <a:ext cx="10058400" cy="7391400"/>
          </a:xfrm>
          <a:prstGeom prst="rect">
            <a:avLst/>
          </a:prstGeom>
          <a:noFill/>
        </p:spPr>
      </p:pic>
      <p:sp>
        <p:nvSpPr>
          <p:cNvPr id="6" name="TextBox 5"/>
          <p:cNvSpPr txBox="1"/>
          <p:nvPr/>
        </p:nvSpPr>
        <p:spPr>
          <a:xfrm>
            <a:off x="3733800" y="990600"/>
            <a:ext cx="3124200" cy="369332"/>
          </a:xfrm>
          <a:prstGeom prst="rect">
            <a:avLst/>
          </a:prstGeom>
          <a:noFill/>
        </p:spPr>
        <p:txBody>
          <a:bodyPr wrap="square" rtlCol="0">
            <a:spAutoFit/>
          </a:bodyPr>
          <a:lstStyle/>
          <a:p>
            <a:r>
              <a:rPr lang="en-US" dirty="0" smtClean="0"/>
              <a:t>The Baroque style is still used</a:t>
            </a:r>
            <a:endParaRPr lang="en-US" dirty="0"/>
          </a:p>
        </p:txBody>
      </p:sp>
      <p:sp>
        <p:nvSpPr>
          <p:cNvPr id="7" name="TextBox 6"/>
          <p:cNvSpPr txBox="1"/>
          <p:nvPr/>
        </p:nvSpPr>
        <p:spPr>
          <a:xfrm>
            <a:off x="3581400" y="1295400"/>
            <a:ext cx="2895600" cy="369332"/>
          </a:xfrm>
          <a:prstGeom prst="rect">
            <a:avLst/>
          </a:prstGeom>
          <a:noFill/>
        </p:spPr>
        <p:txBody>
          <a:bodyPr wrap="square" rtlCol="0">
            <a:spAutoFit/>
          </a:bodyPr>
          <a:lstStyle/>
          <a:p>
            <a:r>
              <a:rPr lang="en-US" dirty="0" smtClean="0"/>
              <a:t>today as inspiration when it</a:t>
            </a:r>
            <a:endParaRPr lang="en-US" dirty="0"/>
          </a:p>
        </p:txBody>
      </p:sp>
      <p:sp>
        <p:nvSpPr>
          <p:cNvPr id="8" name="TextBox 7"/>
          <p:cNvSpPr txBox="1"/>
          <p:nvPr/>
        </p:nvSpPr>
        <p:spPr>
          <a:xfrm>
            <a:off x="3352800" y="1600200"/>
            <a:ext cx="2971800" cy="369332"/>
          </a:xfrm>
          <a:prstGeom prst="rect">
            <a:avLst/>
          </a:prstGeom>
          <a:noFill/>
        </p:spPr>
        <p:txBody>
          <a:bodyPr wrap="square" rtlCol="0">
            <a:spAutoFit/>
          </a:bodyPr>
          <a:lstStyle/>
          <a:p>
            <a:r>
              <a:rPr lang="en-US" dirty="0" smtClean="0"/>
              <a:t>comes to decorating a home,</a:t>
            </a:r>
            <a:endParaRPr lang="en-US" dirty="0"/>
          </a:p>
        </p:txBody>
      </p:sp>
      <p:sp>
        <p:nvSpPr>
          <p:cNvPr id="9" name="TextBox 8"/>
          <p:cNvSpPr txBox="1"/>
          <p:nvPr/>
        </p:nvSpPr>
        <p:spPr>
          <a:xfrm>
            <a:off x="2971800" y="1905000"/>
            <a:ext cx="3505200" cy="369332"/>
          </a:xfrm>
          <a:prstGeom prst="rect">
            <a:avLst/>
          </a:prstGeom>
          <a:noFill/>
        </p:spPr>
        <p:txBody>
          <a:bodyPr wrap="square" rtlCol="0">
            <a:spAutoFit/>
          </a:bodyPr>
          <a:lstStyle/>
          <a:p>
            <a:r>
              <a:rPr lang="en-US" dirty="0" smtClean="0"/>
              <a:t>creating graphic art, or even getting</a:t>
            </a:r>
            <a:endParaRPr lang="en-US" dirty="0"/>
          </a:p>
        </p:txBody>
      </p:sp>
      <p:sp>
        <p:nvSpPr>
          <p:cNvPr id="10" name="TextBox 9"/>
          <p:cNvSpPr txBox="1"/>
          <p:nvPr/>
        </p:nvSpPr>
        <p:spPr>
          <a:xfrm>
            <a:off x="2362200" y="2209800"/>
            <a:ext cx="4038600" cy="369332"/>
          </a:xfrm>
          <a:prstGeom prst="rect">
            <a:avLst/>
          </a:prstGeom>
          <a:noFill/>
        </p:spPr>
        <p:txBody>
          <a:bodyPr wrap="square" rtlCol="0">
            <a:spAutoFit/>
          </a:bodyPr>
          <a:lstStyle/>
          <a:p>
            <a:r>
              <a:rPr lang="en-US" dirty="0" smtClean="0"/>
              <a:t>tattoos. The Baroque era has left a huge</a:t>
            </a:r>
            <a:endParaRPr lang="en-US" dirty="0"/>
          </a:p>
        </p:txBody>
      </p:sp>
      <p:sp>
        <p:nvSpPr>
          <p:cNvPr id="11" name="TextBox 10"/>
          <p:cNvSpPr txBox="1"/>
          <p:nvPr/>
        </p:nvSpPr>
        <p:spPr>
          <a:xfrm>
            <a:off x="2209800" y="2514600"/>
            <a:ext cx="4114800" cy="369332"/>
          </a:xfrm>
          <a:prstGeom prst="rect">
            <a:avLst/>
          </a:prstGeom>
          <a:noFill/>
        </p:spPr>
        <p:txBody>
          <a:bodyPr wrap="square" rtlCol="0">
            <a:spAutoFit/>
          </a:bodyPr>
          <a:lstStyle/>
          <a:p>
            <a:r>
              <a:rPr lang="en-US" dirty="0" smtClean="0"/>
              <a:t>impact on history and now in our modern</a:t>
            </a:r>
            <a:endParaRPr lang="en-US" dirty="0"/>
          </a:p>
        </p:txBody>
      </p:sp>
      <p:sp>
        <p:nvSpPr>
          <p:cNvPr id="12" name="TextBox 11"/>
          <p:cNvSpPr txBox="1"/>
          <p:nvPr/>
        </p:nvSpPr>
        <p:spPr>
          <a:xfrm>
            <a:off x="2209800" y="2819400"/>
            <a:ext cx="4114800" cy="369332"/>
          </a:xfrm>
          <a:prstGeom prst="rect">
            <a:avLst/>
          </a:prstGeom>
          <a:noFill/>
        </p:spPr>
        <p:txBody>
          <a:bodyPr wrap="square" rtlCol="0">
            <a:spAutoFit/>
          </a:bodyPr>
          <a:lstStyle/>
          <a:p>
            <a:r>
              <a:rPr lang="en-US" dirty="0" smtClean="0"/>
              <a:t>world. Baroque sculpture helped push the </a:t>
            </a:r>
            <a:endParaRPr lang="en-US" dirty="0"/>
          </a:p>
        </p:txBody>
      </p:sp>
      <p:sp>
        <p:nvSpPr>
          <p:cNvPr id="13" name="TextBox 12"/>
          <p:cNvSpPr txBox="1"/>
          <p:nvPr/>
        </p:nvSpPr>
        <p:spPr>
          <a:xfrm>
            <a:off x="2286000" y="3124200"/>
            <a:ext cx="4419600" cy="369332"/>
          </a:xfrm>
          <a:prstGeom prst="rect">
            <a:avLst/>
          </a:prstGeom>
          <a:noFill/>
        </p:spPr>
        <p:txBody>
          <a:bodyPr wrap="square" rtlCol="0">
            <a:spAutoFit/>
          </a:bodyPr>
          <a:lstStyle/>
          <a:p>
            <a:r>
              <a:rPr lang="en-US" dirty="0" smtClean="0"/>
              <a:t>Baroque style even further into popularity.</a:t>
            </a:r>
            <a:endParaRPr lang="en-US" dirty="0"/>
          </a:p>
        </p:txBody>
      </p:sp>
      <p:sp>
        <p:nvSpPr>
          <p:cNvPr id="14" name="TextBox 13"/>
          <p:cNvSpPr txBox="1"/>
          <p:nvPr/>
        </p:nvSpPr>
        <p:spPr>
          <a:xfrm>
            <a:off x="2743200" y="3429000"/>
            <a:ext cx="4343400" cy="369332"/>
          </a:xfrm>
          <a:prstGeom prst="rect">
            <a:avLst/>
          </a:prstGeom>
          <a:noFill/>
        </p:spPr>
        <p:txBody>
          <a:bodyPr wrap="square" rtlCol="0">
            <a:spAutoFit/>
          </a:bodyPr>
          <a:lstStyle/>
          <a:p>
            <a:r>
              <a:rPr lang="en-US" dirty="0" smtClean="0"/>
              <a:t>Buildings and places outdoors are decorated</a:t>
            </a:r>
            <a:endParaRPr lang="en-US" dirty="0"/>
          </a:p>
        </p:txBody>
      </p:sp>
      <p:sp>
        <p:nvSpPr>
          <p:cNvPr id="15" name="TextBox 14"/>
          <p:cNvSpPr txBox="1"/>
          <p:nvPr/>
        </p:nvSpPr>
        <p:spPr>
          <a:xfrm>
            <a:off x="2971800" y="3733800"/>
            <a:ext cx="4038600" cy="369332"/>
          </a:xfrm>
          <a:prstGeom prst="rect">
            <a:avLst/>
          </a:prstGeom>
          <a:noFill/>
        </p:spPr>
        <p:txBody>
          <a:bodyPr wrap="square" rtlCol="0">
            <a:spAutoFit/>
          </a:bodyPr>
          <a:lstStyle/>
          <a:p>
            <a:r>
              <a:rPr lang="en-US" dirty="0" smtClean="0"/>
              <a:t>with elements from Baroque sculpture.</a:t>
            </a:r>
            <a:endParaRPr lang="en-US" dirty="0"/>
          </a:p>
        </p:txBody>
      </p:sp>
      <p:sp>
        <p:nvSpPr>
          <p:cNvPr id="16" name="TextBox 15"/>
          <p:cNvSpPr txBox="1"/>
          <p:nvPr/>
        </p:nvSpPr>
        <p:spPr>
          <a:xfrm>
            <a:off x="3048000" y="4114800"/>
            <a:ext cx="4038600" cy="369332"/>
          </a:xfrm>
          <a:prstGeom prst="rect">
            <a:avLst/>
          </a:prstGeom>
          <a:noFill/>
        </p:spPr>
        <p:txBody>
          <a:bodyPr wrap="square" rtlCol="0">
            <a:spAutoFit/>
          </a:bodyPr>
          <a:lstStyle/>
          <a:p>
            <a:r>
              <a:rPr lang="en-US" dirty="0" smtClean="0"/>
              <a:t>Sculpture will always impact the world,  </a:t>
            </a:r>
            <a:endParaRPr lang="en-US" dirty="0"/>
          </a:p>
        </p:txBody>
      </p:sp>
      <p:sp>
        <p:nvSpPr>
          <p:cNvPr id="17" name="TextBox 16"/>
          <p:cNvSpPr txBox="1"/>
          <p:nvPr/>
        </p:nvSpPr>
        <p:spPr>
          <a:xfrm>
            <a:off x="2971800" y="4495800"/>
            <a:ext cx="3124200" cy="369332"/>
          </a:xfrm>
          <a:prstGeom prst="rect">
            <a:avLst/>
          </a:prstGeom>
          <a:noFill/>
        </p:spPr>
        <p:txBody>
          <a:bodyPr wrap="square" rtlCol="0">
            <a:spAutoFit/>
          </a:bodyPr>
          <a:lstStyle/>
          <a:p>
            <a:r>
              <a:rPr lang="en-US" dirty="0" smtClean="0"/>
              <a:t>but none have made as much</a:t>
            </a:r>
            <a:endParaRPr lang="en-US" dirty="0"/>
          </a:p>
        </p:txBody>
      </p:sp>
      <p:sp>
        <p:nvSpPr>
          <p:cNvPr id="18" name="TextBox 17"/>
          <p:cNvSpPr txBox="1"/>
          <p:nvPr/>
        </p:nvSpPr>
        <p:spPr>
          <a:xfrm>
            <a:off x="2895600" y="4800600"/>
            <a:ext cx="2895600" cy="369332"/>
          </a:xfrm>
          <a:prstGeom prst="rect">
            <a:avLst/>
          </a:prstGeom>
          <a:noFill/>
        </p:spPr>
        <p:txBody>
          <a:bodyPr wrap="square" rtlCol="0">
            <a:spAutoFit/>
          </a:bodyPr>
          <a:lstStyle/>
          <a:p>
            <a:r>
              <a:rPr lang="en-US" dirty="0" smtClean="0"/>
              <a:t>noise as Baroque sculpture.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928</Words>
  <Application>Microsoft Office PowerPoint</Application>
  <PresentationFormat>On-screen Show (4:3)</PresentationFormat>
  <Paragraphs>90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Baroque Sculpture</vt:lpstr>
      <vt:lpstr>Slide 2</vt:lpstr>
      <vt:lpstr>Slide 3</vt:lpstr>
      <vt:lpstr>Slide 4</vt:lpstr>
      <vt:lpstr>Slide 5</vt:lpstr>
      <vt:lpstr>Slide 6</vt:lpstr>
      <vt:lpstr>Slide 7</vt:lpstr>
      <vt:lpstr>Slide 8</vt:lpstr>
      <vt:lpstr>Slide 9</vt:lpstr>
      <vt:lpstr>Slide 10</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Baroque Sculpture</dc:title>
  <dc:creator>Casey Barrett</dc:creator>
  <cp:lastModifiedBy>Ashley</cp:lastModifiedBy>
  <cp:revision>25</cp:revision>
  <dcterms:created xsi:type="dcterms:W3CDTF">2011-11-17T20:19:21Z</dcterms:created>
  <dcterms:modified xsi:type="dcterms:W3CDTF">2011-11-20T19:48:01Z</dcterms:modified>
</cp:coreProperties>
</file>